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24" r:id="rId1"/>
  </p:sldMasterIdLst>
  <p:notesMasterIdLst>
    <p:notesMasterId r:id="rId26"/>
  </p:notesMasterIdLst>
  <p:sldIdLst>
    <p:sldId id="256" r:id="rId2"/>
    <p:sldId id="257" r:id="rId3"/>
    <p:sldId id="258" r:id="rId4"/>
    <p:sldId id="259" r:id="rId5"/>
    <p:sldId id="260" r:id="rId6"/>
    <p:sldId id="267" r:id="rId7"/>
    <p:sldId id="268" r:id="rId8"/>
    <p:sldId id="312" r:id="rId9"/>
    <p:sldId id="315" r:id="rId10"/>
    <p:sldId id="316" r:id="rId11"/>
    <p:sldId id="318" r:id="rId12"/>
    <p:sldId id="317" r:id="rId13"/>
    <p:sldId id="313" r:id="rId14"/>
    <p:sldId id="320" r:id="rId15"/>
    <p:sldId id="322" r:id="rId16"/>
    <p:sldId id="321" r:id="rId17"/>
    <p:sldId id="332" r:id="rId18"/>
    <p:sldId id="334" r:id="rId19"/>
    <p:sldId id="333" r:id="rId20"/>
    <p:sldId id="335" r:id="rId21"/>
    <p:sldId id="329" r:id="rId22"/>
    <p:sldId id="314" r:id="rId23"/>
    <p:sldId id="319" r:id="rId24"/>
    <p:sldId id="33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7F31"/>
    <a:srgbClr val="C0C0C0"/>
    <a:srgbClr val="FFD701"/>
    <a:srgbClr val="003F5C"/>
    <a:srgbClr val="0076B7"/>
    <a:srgbClr val="19ABFE"/>
    <a:srgbClr val="2F4DFE"/>
    <a:srgbClr val="62C7FF"/>
    <a:srgbClr val="7CD0FE"/>
    <a:srgbClr val="48B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4"/>
    <p:restoredTop sz="94674"/>
  </p:normalViewPr>
  <p:slideViewPr>
    <p:cSldViewPr snapToGrid="0" snapToObjects="1">
      <p:cViewPr varScale="1">
        <p:scale>
          <a:sx n="124" d="100"/>
          <a:sy n="124" d="100"/>
        </p:scale>
        <p:origin x="8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32417-8DA3-864F-B660-8534EFA630BD}" type="datetimeFigureOut">
              <a:rPr lang="en-US" smtClean="0"/>
              <a:t>7/12/24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627EB-1AF8-3442-B95A-CCAC31CBDD34}" type="slidenum">
              <a:rPr lang="en-US" smtClean="0"/>
              <a:t>‹#›</a:t>
            </a:fld>
            <a:endParaRPr lang="en-US"/>
          </a:p>
        </p:txBody>
      </p:sp>
    </p:spTree>
    <p:extLst>
      <p:ext uri="{BB962C8B-B14F-4D97-AF65-F5344CB8AC3E}">
        <p14:creationId xmlns:p14="http://schemas.microsoft.com/office/powerpoint/2010/main" val="3209862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E627EB-1AF8-3442-B95A-CCAC31CBDD34}" type="slidenum">
              <a:rPr lang="en-US" smtClean="0"/>
              <a:t>1</a:t>
            </a:fld>
            <a:endParaRPr lang="en-US"/>
          </a:p>
        </p:txBody>
      </p:sp>
    </p:spTree>
    <p:extLst>
      <p:ext uri="{BB962C8B-B14F-4D97-AF65-F5344CB8AC3E}">
        <p14:creationId xmlns:p14="http://schemas.microsoft.com/office/powerpoint/2010/main" val="9426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15</a:t>
            </a:fld>
            <a:endParaRPr lang="en-US" dirty="0"/>
          </a:p>
        </p:txBody>
      </p:sp>
    </p:spTree>
    <p:extLst>
      <p:ext uri="{BB962C8B-B14F-4D97-AF65-F5344CB8AC3E}">
        <p14:creationId xmlns:p14="http://schemas.microsoft.com/office/powerpoint/2010/main" val="721480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16</a:t>
            </a:fld>
            <a:endParaRPr lang="en-US" dirty="0"/>
          </a:p>
        </p:txBody>
      </p:sp>
    </p:spTree>
    <p:extLst>
      <p:ext uri="{BB962C8B-B14F-4D97-AF65-F5344CB8AC3E}">
        <p14:creationId xmlns:p14="http://schemas.microsoft.com/office/powerpoint/2010/main" val="3709192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17</a:t>
            </a:fld>
            <a:endParaRPr lang="en-US" dirty="0"/>
          </a:p>
        </p:txBody>
      </p:sp>
    </p:spTree>
    <p:extLst>
      <p:ext uri="{BB962C8B-B14F-4D97-AF65-F5344CB8AC3E}">
        <p14:creationId xmlns:p14="http://schemas.microsoft.com/office/powerpoint/2010/main" val="1299475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18</a:t>
            </a:fld>
            <a:endParaRPr lang="en-US" dirty="0"/>
          </a:p>
        </p:txBody>
      </p:sp>
    </p:spTree>
    <p:extLst>
      <p:ext uri="{BB962C8B-B14F-4D97-AF65-F5344CB8AC3E}">
        <p14:creationId xmlns:p14="http://schemas.microsoft.com/office/powerpoint/2010/main" val="3466783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19</a:t>
            </a:fld>
            <a:endParaRPr lang="en-US" dirty="0"/>
          </a:p>
        </p:txBody>
      </p:sp>
    </p:spTree>
    <p:extLst>
      <p:ext uri="{BB962C8B-B14F-4D97-AF65-F5344CB8AC3E}">
        <p14:creationId xmlns:p14="http://schemas.microsoft.com/office/powerpoint/2010/main" val="222220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20</a:t>
            </a:fld>
            <a:endParaRPr lang="en-US" dirty="0"/>
          </a:p>
        </p:txBody>
      </p:sp>
    </p:spTree>
    <p:extLst>
      <p:ext uri="{BB962C8B-B14F-4D97-AF65-F5344CB8AC3E}">
        <p14:creationId xmlns:p14="http://schemas.microsoft.com/office/powerpoint/2010/main" val="2337873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22</a:t>
            </a:fld>
            <a:endParaRPr lang="en-US" dirty="0"/>
          </a:p>
        </p:txBody>
      </p:sp>
    </p:spTree>
    <p:extLst>
      <p:ext uri="{BB962C8B-B14F-4D97-AF65-F5344CB8AC3E}">
        <p14:creationId xmlns:p14="http://schemas.microsoft.com/office/powerpoint/2010/main" val="272171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23</a:t>
            </a:fld>
            <a:endParaRPr lang="en-US" dirty="0"/>
          </a:p>
        </p:txBody>
      </p:sp>
    </p:spTree>
    <p:extLst>
      <p:ext uri="{BB962C8B-B14F-4D97-AF65-F5344CB8AC3E}">
        <p14:creationId xmlns:p14="http://schemas.microsoft.com/office/powerpoint/2010/main" val="1554259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24</a:t>
            </a:fld>
            <a:endParaRPr lang="en-US" dirty="0"/>
          </a:p>
        </p:txBody>
      </p:sp>
    </p:spTree>
    <p:extLst>
      <p:ext uri="{BB962C8B-B14F-4D97-AF65-F5344CB8AC3E}">
        <p14:creationId xmlns:p14="http://schemas.microsoft.com/office/powerpoint/2010/main" val="373251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E627EB-1AF8-3442-B95A-CCAC31CBDD34}" type="slidenum">
              <a:rPr lang="en-US" smtClean="0"/>
              <a:t>3</a:t>
            </a:fld>
            <a:endParaRPr lang="en-US"/>
          </a:p>
        </p:txBody>
      </p:sp>
    </p:spTree>
    <p:extLst>
      <p:ext uri="{BB962C8B-B14F-4D97-AF65-F5344CB8AC3E}">
        <p14:creationId xmlns:p14="http://schemas.microsoft.com/office/powerpoint/2010/main" val="215264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dirty="0"/>
          </a:p>
        </p:txBody>
      </p:sp>
    </p:spTree>
    <p:extLst>
      <p:ext uri="{BB962C8B-B14F-4D97-AF65-F5344CB8AC3E}">
        <p14:creationId xmlns:p14="http://schemas.microsoft.com/office/powerpoint/2010/main" val="3834887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1614783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10</a:t>
            </a:fld>
            <a:endParaRPr lang="en-US" dirty="0"/>
          </a:p>
        </p:txBody>
      </p:sp>
    </p:spTree>
    <p:extLst>
      <p:ext uri="{BB962C8B-B14F-4D97-AF65-F5344CB8AC3E}">
        <p14:creationId xmlns:p14="http://schemas.microsoft.com/office/powerpoint/2010/main" val="208599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11</a:t>
            </a:fld>
            <a:endParaRPr lang="en-US" dirty="0"/>
          </a:p>
        </p:txBody>
      </p:sp>
    </p:spTree>
    <p:extLst>
      <p:ext uri="{BB962C8B-B14F-4D97-AF65-F5344CB8AC3E}">
        <p14:creationId xmlns:p14="http://schemas.microsoft.com/office/powerpoint/2010/main" val="1892281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12</a:t>
            </a:fld>
            <a:endParaRPr lang="en-US" dirty="0"/>
          </a:p>
        </p:txBody>
      </p:sp>
    </p:spTree>
    <p:extLst>
      <p:ext uri="{BB962C8B-B14F-4D97-AF65-F5344CB8AC3E}">
        <p14:creationId xmlns:p14="http://schemas.microsoft.com/office/powerpoint/2010/main" val="225796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13</a:t>
            </a:fld>
            <a:endParaRPr lang="en-US" dirty="0"/>
          </a:p>
        </p:txBody>
      </p:sp>
    </p:spTree>
    <p:extLst>
      <p:ext uri="{BB962C8B-B14F-4D97-AF65-F5344CB8AC3E}">
        <p14:creationId xmlns:p14="http://schemas.microsoft.com/office/powerpoint/2010/main" val="1741333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109738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68BE39-4C42-3140-80FB-F003417F0DFE}" type="datetimeFigureOut">
              <a:rPr lang="en-US" smtClean="0"/>
              <a:t>7/12/24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B76B5-7975-9B43-A0E4-C1E233F72D9B}" type="slidenum">
              <a:rPr lang="en-US" smtClean="0"/>
              <a:t>‹#›</a:t>
            </a:fld>
            <a:endParaRPr lang="en-US"/>
          </a:p>
        </p:txBody>
      </p:sp>
    </p:spTree>
    <p:extLst>
      <p:ext uri="{BB962C8B-B14F-4D97-AF65-F5344CB8AC3E}">
        <p14:creationId xmlns:p14="http://schemas.microsoft.com/office/powerpoint/2010/main" val="2582755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8BE39-4C42-3140-80FB-F003417F0DFE}" type="datetimeFigureOut">
              <a:rPr lang="en-US" smtClean="0"/>
              <a:t>7/12/24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B76B5-7975-9B43-A0E4-C1E233F72D9B}" type="slidenum">
              <a:rPr lang="en-US" smtClean="0"/>
              <a:t>‹#›</a:t>
            </a:fld>
            <a:endParaRPr lang="en-US"/>
          </a:p>
        </p:txBody>
      </p:sp>
    </p:spTree>
    <p:extLst>
      <p:ext uri="{BB962C8B-B14F-4D97-AF65-F5344CB8AC3E}">
        <p14:creationId xmlns:p14="http://schemas.microsoft.com/office/powerpoint/2010/main" val="304958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8BE39-4C42-3140-80FB-F003417F0DFE}" type="datetimeFigureOut">
              <a:rPr lang="en-US" smtClean="0"/>
              <a:t>7/12/24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B76B5-7975-9B43-A0E4-C1E233F72D9B}" type="slidenum">
              <a:rPr lang="en-US" smtClean="0"/>
              <a:t>‹#›</a:t>
            </a:fld>
            <a:endParaRPr lang="en-US"/>
          </a:p>
        </p:txBody>
      </p:sp>
    </p:spTree>
    <p:extLst>
      <p:ext uri="{BB962C8B-B14F-4D97-AF65-F5344CB8AC3E}">
        <p14:creationId xmlns:p14="http://schemas.microsoft.com/office/powerpoint/2010/main" val="896084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24703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8BE39-4C42-3140-80FB-F003417F0DFE}" type="datetimeFigureOut">
              <a:rPr lang="en-US" smtClean="0"/>
              <a:t>7/12/24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B76B5-7975-9B43-A0E4-C1E233F72D9B}" type="slidenum">
              <a:rPr lang="en-US" smtClean="0"/>
              <a:t>‹#›</a:t>
            </a:fld>
            <a:endParaRPr lang="en-US"/>
          </a:p>
        </p:txBody>
      </p:sp>
    </p:spTree>
    <p:extLst>
      <p:ext uri="{BB962C8B-B14F-4D97-AF65-F5344CB8AC3E}">
        <p14:creationId xmlns:p14="http://schemas.microsoft.com/office/powerpoint/2010/main" val="224988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68BE39-4C42-3140-80FB-F003417F0DFE}" type="datetimeFigureOut">
              <a:rPr lang="en-US" smtClean="0"/>
              <a:t>7/12/24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B76B5-7975-9B43-A0E4-C1E233F72D9B}" type="slidenum">
              <a:rPr lang="en-US" smtClean="0"/>
              <a:t>‹#›</a:t>
            </a:fld>
            <a:endParaRPr lang="en-US"/>
          </a:p>
        </p:txBody>
      </p:sp>
    </p:spTree>
    <p:extLst>
      <p:ext uri="{BB962C8B-B14F-4D97-AF65-F5344CB8AC3E}">
        <p14:creationId xmlns:p14="http://schemas.microsoft.com/office/powerpoint/2010/main" val="1030850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68BE39-4C42-3140-80FB-F003417F0DFE}" type="datetimeFigureOut">
              <a:rPr lang="en-US" smtClean="0"/>
              <a:t>7/12/24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B76B5-7975-9B43-A0E4-C1E233F72D9B}" type="slidenum">
              <a:rPr lang="en-US" smtClean="0"/>
              <a:t>‹#›</a:t>
            </a:fld>
            <a:endParaRPr lang="en-US"/>
          </a:p>
        </p:txBody>
      </p:sp>
    </p:spTree>
    <p:extLst>
      <p:ext uri="{BB962C8B-B14F-4D97-AF65-F5344CB8AC3E}">
        <p14:creationId xmlns:p14="http://schemas.microsoft.com/office/powerpoint/2010/main" val="998691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68BE39-4C42-3140-80FB-F003417F0DFE}" type="datetimeFigureOut">
              <a:rPr lang="en-US" smtClean="0"/>
              <a:t>7/12/24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9B76B5-7975-9B43-A0E4-C1E233F72D9B}" type="slidenum">
              <a:rPr lang="en-US" smtClean="0"/>
              <a:t>‹#›</a:t>
            </a:fld>
            <a:endParaRPr lang="en-US"/>
          </a:p>
        </p:txBody>
      </p:sp>
    </p:spTree>
    <p:extLst>
      <p:ext uri="{BB962C8B-B14F-4D97-AF65-F5344CB8AC3E}">
        <p14:creationId xmlns:p14="http://schemas.microsoft.com/office/powerpoint/2010/main" val="3687867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68BE39-4C42-3140-80FB-F003417F0DFE}" type="datetimeFigureOut">
              <a:rPr lang="en-US" smtClean="0"/>
              <a:t>7/12/24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9B76B5-7975-9B43-A0E4-C1E233F72D9B}" type="slidenum">
              <a:rPr lang="en-US" smtClean="0"/>
              <a:t>‹#›</a:t>
            </a:fld>
            <a:endParaRPr lang="en-US"/>
          </a:p>
        </p:txBody>
      </p:sp>
    </p:spTree>
    <p:extLst>
      <p:ext uri="{BB962C8B-B14F-4D97-AF65-F5344CB8AC3E}">
        <p14:creationId xmlns:p14="http://schemas.microsoft.com/office/powerpoint/2010/main" val="4136031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8BE39-4C42-3140-80FB-F003417F0DFE}" type="datetimeFigureOut">
              <a:rPr lang="en-US" smtClean="0"/>
              <a:t>7/12/24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9B76B5-7975-9B43-A0E4-C1E233F72D9B}" type="slidenum">
              <a:rPr lang="en-US" smtClean="0"/>
              <a:t>‹#›</a:t>
            </a:fld>
            <a:endParaRPr lang="en-US"/>
          </a:p>
        </p:txBody>
      </p:sp>
    </p:spTree>
    <p:extLst>
      <p:ext uri="{BB962C8B-B14F-4D97-AF65-F5344CB8AC3E}">
        <p14:creationId xmlns:p14="http://schemas.microsoft.com/office/powerpoint/2010/main" val="2814155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68BE39-4C42-3140-80FB-F003417F0DFE}" type="datetimeFigureOut">
              <a:rPr lang="en-US" smtClean="0"/>
              <a:t>7/12/24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B76B5-7975-9B43-A0E4-C1E233F72D9B}" type="slidenum">
              <a:rPr lang="en-US" smtClean="0"/>
              <a:t>‹#›</a:t>
            </a:fld>
            <a:endParaRPr lang="en-US"/>
          </a:p>
        </p:txBody>
      </p:sp>
    </p:spTree>
    <p:extLst>
      <p:ext uri="{BB962C8B-B14F-4D97-AF65-F5344CB8AC3E}">
        <p14:creationId xmlns:p14="http://schemas.microsoft.com/office/powerpoint/2010/main" val="2680902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68BE39-4C42-3140-80FB-F003417F0DFE}" type="datetimeFigureOut">
              <a:rPr lang="en-US" smtClean="0"/>
              <a:t>7/12/24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B76B5-7975-9B43-A0E4-C1E233F72D9B}" type="slidenum">
              <a:rPr lang="en-US" smtClean="0"/>
              <a:t>‹#›</a:t>
            </a:fld>
            <a:endParaRPr lang="en-US"/>
          </a:p>
        </p:txBody>
      </p:sp>
    </p:spTree>
    <p:extLst>
      <p:ext uri="{BB962C8B-B14F-4D97-AF65-F5344CB8AC3E}">
        <p14:creationId xmlns:p14="http://schemas.microsoft.com/office/powerpoint/2010/main" val="957430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F5B"/>
            </a:gs>
            <a:gs pos="80000">
              <a:srgbClr val="58508D"/>
            </a:gs>
            <a:gs pos="100000">
              <a:srgbClr val="58508D"/>
            </a:gs>
            <a:gs pos="92000">
              <a:srgbClr val="58508D"/>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8BE39-4C42-3140-80FB-F003417F0DFE}" type="datetimeFigureOut">
              <a:rPr lang="en-US" smtClean="0"/>
              <a:t>7/12/24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B76B5-7975-9B43-A0E4-C1E233F72D9B}" type="slidenum">
              <a:rPr lang="en-US" smtClean="0"/>
              <a:t>‹#›</a:t>
            </a:fld>
            <a:endParaRPr lang="en-US"/>
          </a:p>
        </p:txBody>
      </p:sp>
    </p:spTree>
    <p:extLst>
      <p:ext uri="{BB962C8B-B14F-4D97-AF65-F5344CB8AC3E}">
        <p14:creationId xmlns:p14="http://schemas.microsoft.com/office/powerpoint/2010/main" val="1355042199"/>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0" r:id="rId6"/>
    <p:sldLayoutId id="2147484931" r:id="rId7"/>
    <p:sldLayoutId id="2147484932" r:id="rId8"/>
    <p:sldLayoutId id="2147484933" r:id="rId9"/>
    <p:sldLayoutId id="2147484934" r:id="rId10"/>
    <p:sldLayoutId id="2147484935" r:id="rId11"/>
    <p:sldLayoutId id="214748493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3F5B"/>
            </a:gs>
            <a:gs pos="100000">
              <a:srgbClr val="0090E0"/>
            </a:gs>
            <a:gs pos="100000">
              <a:srgbClr val="0090E0"/>
            </a:gs>
            <a:gs pos="100000">
              <a:srgbClr val="0090E0"/>
            </a:gs>
          </a:gsLst>
          <a:lin ang="5400000" scaled="0"/>
          <a:tileRect/>
        </a:gradFill>
        <a:effectLst/>
      </p:bgPr>
    </p:bg>
    <p:spTree>
      <p:nvGrpSpPr>
        <p:cNvPr id="1" name=""/>
        <p:cNvGrpSpPr/>
        <p:nvPr/>
      </p:nvGrpSpPr>
      <p:grpSpPr>
        <a:xfrm>
          <a:off x="0" y="0"/>
          <a:ext cx="0" cy="0"/>
          <a:chOff x="0" y="0"/>
          <a:chExt cx="0" cy="0"/>
        </a:xfrm>
      </p:grpSpPr>
      <p:pic>
        <p:nvPicPr>
          <p:cNvPr id="4" name="Picture Placeholder 15">
            <a:extLst>
              <a:ext uri="{FF2B5EF4-FFF2-40B4-BE49-F238E27FC236}">
                <a16:creationId xmlns:a16="http://schemas.microsoft.com/office/drawing/2014/main" id="{3026DA5D-2BBD-1C43-8DA3-B09AACC842E7}"/>
              </a:ext>
            </a:extLst>
          </p:cNvPr>
          <p:cNvPicPr>
            <a:picLocks noChangeAspect="1"/>
          </p:cNvPicPr>
          <p:nvPr/>
        </p:nvPicPr>
        <p:blipFill>
          <a:blip r:embed="rId3">
            <a:extLst>
              <a:ext uri="{28A0092B-C50C-407E-A947-70E740481C1C}">
                <a14:useLocalDpi xmlns:a14="http://schemas.microsoft.com/office/drawing/2010/main" val="0"/>
              </a:ext>
            </a:extLst>
          </a:blip>
          <a:srcRect l="16914" r="16914"/>
          <a:stretch>
            <a:fillRect/>
          </a:stretch>
        </p:blipFill>
        <p:spPr>
          <a:xfrm>
            <a:off x="5924550" y="0"/>
            <a:ext cx="6267450" cy="6858000"/>
          </a:xfrm>
          <a:prstGeom prst="rect">
            <a:avLst/>
          </a:prstGeom>
        </p:spPr>
      </p:pic>
      <p:sp>
        <p:nvSpPr>
          <p:cNvPr id="5" name="Title 3">
            <a:extLst>
              <a:ext uri="{FF2B5EF4-FFF2-40B4-BE49-F238E27FC236}">
                <a16:creationId xmlns:a16="http://schemas.microsoft.com/office/drawing/2014/main" id="{63F0196E-F44C-F240-BFA3-9F260A31CFCE}"/>
              </a:ext>
            </a:extLst>
          </p:cNvPr>
          <p:cNvSpPr txBox="1">
            <a:spLocks/>
          </p:cNvSpPr>
          <p:nvPr/>
        </p:nvSpPr>
        <p:spPr>
          <a:xfrm>
            <a:off x="318738" y="1723274"/>
            <a:ext cx="5605812" cy="2517568"/>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solidFill>
                  <a:schemeClr val="bg1"/>
                </a:solidFill>
                <a:latin typeface="+mn-lt"/>
              </a:rPr>
              <a:t>Cryptocurrency Exchange </a:t>
            </a:r>
          </a:p>
          <a:p>
            <a:pPr algn="l"/>
            <a:r>
              <a:rPr lang="en-US" sz="5000" b="1" dirty="0">
                <a:solidFill>
                  <a:schemeClr val="bg1"/>
                </a:solidFill>
                <a:latin typeface="+mn-lt"/>
              </a:rPr>
              <a:t>Landscape in Turkey</a:t>
            </a:r>
          </a:p>
        </p:txBody>
      </p:sp>
      <p:sp>
        <p:nvSpPr>
          <p:cNvPr id="6" name="TextBox 5">
            <a:extLst>
              <a:ext uri="{FF2B5EF4-FFF2-40B4-BE49-F238E27FC236}">
                <a16:creationId xmlns:a16="http://schemas.microsoft.com/office/drawing/2014/main" id="{C629AC40-DA11-F741-9338-11E656452FF9}"/>
              </a:ext>
            </a:extLst>
          </p:cNvPr>
          <p:cNvSpPr txBox="1"/>
          <p:nvPr/>
        </p:nvSpPr>
        <p:spPr>
          <a:xfrm>
            <a:off x="318738" y="4834610"/>
            <a:ext cx="6415154" cy="1429622"/>
          </a:xfrm>
          <a:prstGeom prst="rect">
            <a:avLst/>
          </a:prstGeom>
          <a:noFill/>
        </p:spPr>
        <p:txBody>
          <a:bodyPr wrap="square">
            <a:spAutoFit/>
          </a:bodyPr>
          <a:lstStyle/>
          <a:p>
            <a:pPr>
              <a:lnSpc>
                <a:spcPct val="150000"/>
              </a:lnSpc>
            </a:pPr>
            <a:r>
              <a:rPr lang="en-US" sz="2000" dirty="0">
                <a:solidFill>
                  <a:schemeClr val="bg1"/>
                </a:solidFill>
                <a:cs typeface="Arial Hebrew Scholar Light" pitchFamily="2" charset="-79"/>
              </a:rPr>
              <a:t>By: Peyman Kh</a:t>
            </a:r>
          </a:p>
          <a:p>
            <a:pPr>
              <a:lnSpc>
                <a:spcPct val="150000"/>
              </a:lnSpc>
            </a:pPr>
            <a:r>
              <a:rPr lang="en-US" sz="2000" dirty="0">
                <a:solidFill>
                  <a:schemeClr val="bg1"/>
                </a:solidFill>
                <a:cs typeface="Arial Hebrew Scholar Light" pitchFamily="2" charset="-79"/>
              </a:rPr>
              <a:t>Date: March 12, 2024</a:t>
            </a:r>
          </a:p>
          <a:p>
            <a:pPr>
              <a:lnSpc>
                <a:spcPct val="150000"/>
              </a:lnSpc>
            </a:pPr>
            <a:r>
              <a:rPr lang="en-US" sz="2000" dirty="0">
                <a:solidFill>
                  <a:schemeClr val="bg1"/>
                </a:solidFill>
                <a:cs typeface="Arial Hebrew Scholar Light" pitchFamily="2" charset="-79"/>
              </a:rPr>
              <a:t>Peyman.khodabandehl1@bahcesehir.edu.tr</a:t>
            </a:r>
          </a:p>
        </p:txBody>
      </p:sp>
      <p:pic>
        <p:nvPicPr>
          <p:cNvPr id="10" name="Picture 9">
            <a:extLst>
              <a:ext uri="{FF2B5EF4-FFF2-40B4-BE49-F238E27FC236}">
                <a16:creationId xmlns:a16="http://schemas.microsoft.com/office/drawing/2014/main" id="{CF0B88D3-E330-4A41-9F40-28A2DA455A07}"/>
              </a:ext>
            </a:extLst>
          </p:cNvPr>
          <p:cNvPicPr>
            <a:picLocks noChangeAspect="1"/>
          </p:cNvPicPr>
          <p:nvPr/>
        </p:nvPicPr>
        <p:blipFill>
          <a:blip r:embed="rId4"/>
          <a:stretch>
            <a:fillRect/>
          </a:stretch>
        </p:blipFill>
        <p:spPr>
          <a:xfrm>
            <a:off x="1842053" y="-236952"/>
            <a:ext cx="2197178" cy="2197178"/>
          </a:xfrm>
          <a:prstGeom prst="rect">
            <a:avLst/>
          </a:prstGeom>
        </p:spPr>
      </p:pic>
    </p:spTree>
    <p:extLst>
      <p:ext uri="{BB962C8B-B14F-4D97-AF65-F5344CB8AC3E}">
        <p14:creationId xmlns:p14="http://schemas.microsoft.com/office/powerpoint/2010/main" val="66060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BA96E36-C7A0-BF4F-B6BE-10BB190FAB11}"/>
              </a:ext>
            </a:extLst>
          </p:cNvPr>
          <p:cNvSpPr txBox="1"/>
          <p:nvPr/>
        </p:nvSpPr>
        <p:spPr>
          <a:xfrm>
            <a:off x="12366171" y="5595258"/>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C785C3AB-C1C5-A44A-95D2-C2F790CA679B}"/>
              </a:ext>
            </a:extLst>
          </p:cNvPr>
          <p:cNvPicPr>
            <a:picLocks noChangeAspect="1"/>
          </p:cNvPicPr>
          <p:nvPr/>
        </p:nvPicPr>
        <p:blipFill>
          <a:blip r:embed="rId3"/>
          <a:stretch>
            <a:fillRect/>
          </a:stretch>
        </p:blipFill>
        <p:spPr>
          <a:xfrm>
            <a:off x="0" y="0"/>
            <a:ext cx="12192000" cy="6847840"/>
          </a:xfrm>
          <a:prstGeom prst="rect">
            <a:avLst/>
          </a:prstGeom>
        </p:spPr>
      </p:pic>
      <p:pic>
        <p:nvPicPr>
          <p:cNvPr id="9" name="Picture 8">
            <a:extLst>
              <a:ext uri="{FF2B5EF4-FFF2-40B4-BE49-F238E27FC236}">
                <a16:creationId xmlns:a16="http://schemas.microsoft.com/office/drawing/2014/main" id="{DCD410D9-4DAC-5147-9967-B1E2674BC7B0}"/>
              </a:ext>
            </a:extLst>
          </p:cNvPr>
          <p:cNvPicPr>
            <a:picLocks noChangeAspect="1"/>
          </p:cNvPicPr>
          <p:nvPr/>
        </p:nvPicPr>
        <p:blipFill>
          <a:blip r:embed="rId4"/>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760450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BA96E36-C7A0-BF4F-B6BE-10BB190FAB11}"/>
              </a:ext>
            </a:extLst>
          </p:cNvPr>
          <p:cNvSpPr txBox="1"/>
          <p:nvPr/>
        </p:nvSpPr>
        <p:spPr>
          <a:xfrm>
            <a:off x="12366171" y="5595258"/>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3C56A88D-E0D8-3249-B717-06FF97CC1675}"/>
              </a:ext>
            </a:extLst>
          </p:cNvPr>
          <p:cNvPicPr>
            <a:picLocks noChangeAspect="1"/>
          </p:cNvPicPr>
          <p:nvPr/>
        </p:nvPicPr>
        <p:blipFill>
          <a:blip r:embed="rId3"/>
          <a:stretch>
            <a:fillRect/>
          </a:stretch>
        </p:blipFill>
        <p:spPr>
          <a:xfrm>
            <a:off x="0" y="0"/>
            <a:ext cx="12192000" cy="6847840"/>
          </a:xfrm>
          <a:prstGeom prst="rect">
            <a:avLst/>
          </a:prstGeom>
        </p:spPr>
      </p:pic>
      <p:pic>
        <p:nvPicPr>
          <p:cNvPr id="8" name="Picture 7">
            <a:extLst>
              <a:ext uri="{FF2B5EF4-FFF2-40B4-BE49-F238E27FC236}">
                <a16:creationId xmlns:a16="http://schemas.microsoft.com/office/drawing/2014/main" id="{CBBC5BF7-AB7B-D24C-9D22-128BA0861E66}"/>
              </a:ext>
            </a:extLst>
          </p:cNvPr>
          <p:cNvPicPr>
            <a:picLocks noChangeAspect="1"/>
          </p:cNvPicPr>
          <p:nvPr/>
        </p:nvPicPr>
        <p:blipFill>
          <a:blip r:embed="rId4"/>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374686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BA96E36-C7A0-BF4F-B6BE-10BB190FAB11}"/>
              </a:ext>
            </a:extLst>
          </p:cNvPr>
          <p:cNvSpPr txBox="1"/>
          <p:nvPr/>
        </p:nvSpPr>
        <p:spPr>
          <a:xfrm>
            <a:off x="12366171" y="5595258"/>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DC49DCD5-0CD4-4342-A6AE-A687A52247A9}"/>
              </a:ext>
            </a:extLst>
          </p:cNvPr>
          <p:cNvPicPr>
            <a:picLocks noChangeAspect="1"/>
          </p:cNvPicPr>
          <p:nvPr/>
        </p:nvPicPr>
        <p:blipFill>
          <a:blip r:embed="rId3"/>
          <a:stretch>
            <a:fillRect/>
          </a:stretch>
        </p:blipFill>
        <p:spPr>
          <a:xfrm>
            <a:off x="1" y="0"/>
            <a:ext cx="12192000" cy="6858000"/>
          </a:xfrm>
          <a:prstGeom prst="rect">
            <a:avLst/>
          </a:prstGeom>
        </p:spPr>
      </p:pic>
      <p:pic>
        <p:nvPicPr>
          <p:cNvPr id="8" name="Picture 7">
            <a:extLst>
              <a:ext uri="{FF2B5EF4-FFF2-40B4-BE49-F238E27FC236}">
                <a16:creationId xmlns:a16="http://schemas.microsoft.com/office/drawing/2014/main" id="{F61683F2-E9D0-6842-B046-80F22FC9CA5D}"/>
              </a:ext>
            </a:extLst>
          </p:cNvPr>
          <p:cNvPicPr>
            <a:picLocks noChangeAspect="1"/>
          </p:cNvPicPr>
          <p:nvPr/>
        </p:nvPicPr>
        <p:blipFill>
          <a:blip r:embed="rId4"/>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1507895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1509147" y="3008006"/>
            <a:ext cx="9173705" cy="841988"/>
          </a:xfrm>
        </p:spPr>
        <p:txBody>
          <a:bodyPr/>
          <a:lstStyle/>
          <a:p>
            <a:r>
              <a:rPr lang="en-US" sz="6600" dirty="0">
                <a:solidFill>
                  <a:schemeClr val="bg1"/>
                </a:solidFill>
                <a:latin typeface="Arial Rounded MT Bold" panose="020F0704030504030204" pitchFamily="34" charset="77"/>
              </a:rPr>
              <a:t>Markets Analysis </a:t>
            </a:r>
          </a:p>
        </p:txBody>
      </p:sp>
      <p:pic>
        <p:nvPicPr>
          <p:cNvPr id="6" name="Picture 5">
            <a:extLst>
              <a:ext uri="{FF2B5EF4-FFF2-40B4-BE49-F238E27FC236}">
                <a16:creationId xmlns:a16="http://schemas.microsoft.com/office/drawing/2014/main" id="{FCA8D269-71DD-AB48-990E-82943923B522}"/>
              </a:ext>
            </a:extLst>
          </p:cNvPr>
          <p:cNvPicPr>
            <a:picLocks noChangeAspect="1"/>
          </p:cNvPicPr>
          <p:nvPr/>
        </p:nvPicPr>
        <p:blipFill>
          <a:blip r:embed="rId4"/>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387926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F35A9B-89EB-C244-9193-4E3BB00F3E49}"/>
              </a:ext>
            </a:extLst>
          </p:cNvPr>
          <p:cNvPicPr>
            <a:picLocks noChangeAspect="1"/>
          </p:cNvPicPr>
          <p:nvPr/>
        </p:nvPicPr>
        <p:blipFill>
          <a:blip r:embed="rId3"/>
          <a:stretch>
            <a:fillRect/>
          </a:stretch>
        </p:blipFill>
        <p:spPr>
          <a:xfrm>
            <a:off x="0" y="0"/>
            <a:ext cx="12192000" cy="6847840"/>
          </a:xfrm>
          <a:prstGeom prst="rect">
            <a:avLst/>
          </a:prstGeom>
        </p:spPr>
      </p:pic>
    </p:spTree>
    <p:extLst>
      <p:ext uri="{BB962C8B-B14F-4D97-AF65-F5344CB8AC3E}">
        <p14:creationId xmlns:p14="http://schemas.microsoft.com/office/powerpoint/2010/main" val="2063156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3F5C"/>
            </a:gs>
            <a:gs pos="100000">
              <a:srgbClr val="003F5C"/>
            </a:gs>
            <a:gs pos="100000">
              <a:srgbClr val="003F5C"/>
            </a:gs>
          </a:gsLst>
          <a:lin ang="5400000" scaled="0"/>
          <a:tileRect/>
        </a:gra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D96E173E-ED8A-9840-A2F3-FBD464974B77}"/>
              </a:ext>
            </a:extLst>
          </p:cNvPr>
          <p:cNvSpPr txBox="1"/>
          <p:nvPr/>
        </p:nvSpPr>
        <p:spPr>
          <a:xfrm>
            <a:off x="177084" y="227402"/>
            <a:ext cx="10831195" cy="689356"/>
          </a:xfrm>
          <a:prstGeom prst="rect">
            <a:avLst/>
          </a:prstGeom>
        </p:spPr>
        <p:txBody>
          <a:bodyPr wrap="square" lIns="0" tIns="0" rIns="0" bIns="0" rtlCol="0" anchor="t">
            <a:spAutoFit/>
          </a:bodyPr>
          <a:lstStyle/>
          <a:p>
            <a:pPr algn="ctr">
              <a:lnSpc>
                <a:spcPts val="5872"/>
              </a:lnSpc>
            </a:pPr>
            <a:r>
              <a:rPr lang="en-US" sz="3600" b="1" dirty="0">
                <a:solidFill>
                  <a:srgbClr val="FFFFFF"/>
                </a:solidFill>
                <a:latin typeface="Calibri (MS) Bold"/>
              </a:rPr>
              <a:t>Binance TR </a:t>
            </a:r>
            <a:r>
              <a:rPr lang="en-US" sz="3600" b="1" dirty="0">
                <a:solidFill>
                  <a:srgbClr val="00B0F0"/>
                </a:solidFill>
                <a:latin typeface="Calibri (MS) Bold"/>
              </a:rPr>
              <a:t>Volume Dominance </a:t>
            </a:r>
            <a:r>
              <a:rPr lang="en-US" sz="3600" b="1" dirty="0">
                <a:solidFill>
                  <a:srgbClr val="FFFFFF"/>
                </a:solidFill>
                <a:latin typeface="Calibri (MS) Bold"/>
              </a:rPr>
              <a:t>of Top 20 Markets (24H)</a:t>
            </a:r>
          </a:p>
        </p:txBody>
      </p:sp>
      <p:pic>
        <p:nvPicPr>
          <p:cNvPr id="5" name="Picture 2">
            <a:extLst>
              <a:ext uri="{FF2B5EF4-FFF2-40B4-BE49-F238E27FC236}">
                <a16:creationId xmlns:a16="http://schemas.microsoft.com/office/drawing/2014/main" id="{7BEFEB27-4E14-934B-B8FA-2C0C65F66785}"/>
              </a:ext>
            </a:extLst>
          </p:cNvPr>
          <p:cNvPicPr>
            <a:picLocks noChangeAspect="1"/>
          </p:cNvPicPr>
          <p:nvPr/>
        </p:nvPicPr>
        <p:blipFill>
          <a:blip r:embed="rId3"/>
          <a:stretch>
            <a:fillRect/>
          </a:stretch>
        </p:blipFill>
        <p:spPr>
          <a:xfrm>
            <a:off x="72592" y="587320"/>
            <a:ext cx="12046815" cy="6865040"/>
          </a:xfrm>
          <a:prstGeom prst="rect">
            <a:avLst/>
          </a:prstGeom>
        </p:spPr>
      </p:pic>
      <p:pic>
        <p:nvPicPr>
          <p:cNvPr id="8" name="Picture 7">
            <a:extLst>
              <a:ext uri="{FF2B5EF4-FFF2-40B4-BE49-F238E27FC236}">
                <a16:creationId xmlns:a16="http://schemas.microsoft.com/office/drawing/2014/main" id="{DA9A0E8F-527F-0641-93ED-166314BD6E25}"/>
              </a:ext>
            </a:extLst>
          </p:cNvPr>
          <p:cNvPicPr>
            <a:picLocks noChangeAspect="1"/>
          </p:cNvPicPr>
          <p:nvPr/>
        </p:nvPicPr>
        <p:blipFill>
          <a:blip r:embed="rId4"/>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131828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3F5C"/>
            </a:gs>
            <a:gs pos="100000">
              <a:srgbClr val="003F5C"/>
            </a:gs>
            <a:gs pos="100000">
              <a:srgbClr val="003F5C"/>
            </a:gs>
          </a:gsLst>
          <a:lin ang="5400000" scaled="0"/>
          <a:tileRect/>
        </a:gradFill>
        <a:effectLst/>
      </p:bgPr>
    </p:bg>
    <p:spTree>
      <p:nvGrpSpPr>
        <p:cNvPr id="1" name=""/>
        <p:cNvGrpSpPr/>
        <p:nvPr/>
      </p:nvGrpSpPr>
      <p:grpSpPr>
        <a:xfrm>
          <a:off x="0" y="0"/>
          <a:ext cx="0" cy="0"/>
          <a:chOff x="0" y="0"/>
          <a:chExt cx="0" cy="0"/>
        </a:xfrm>
      </p:grpSpPr>
      <p:sp>
        <p:nvSpPr>
          <p:cNvPr id="10" name="TextBox 3">
            <a:extLst>
              <a:ext uri="{FF2B5EF4-FFF2-40B4-BE49-F238E27FC236}">
                <a16:creationId xmlns:a16="http://schemas.microsoft.com/office/drawing/2014/main" id="{D48CD3F8-0C03-3B49-9035-4DDF619418EC}"/>
              </a:ext>
            </a:extLst>
          </p:cNvPr>
          <p:cNvSpPr txBox="1"/>
          <p:nvPr/>
        </p:nvSpPr>
        <p:spPr>
          <a:xfrm>
            <a:off x="818458" y="226391"/>
            <a:ext cx="10555084" cy="716415"/>
          </a:xfrm>
          <a:prstGeom prst="rect">
            <a:avLst/>
          </a:prstGeom>
        </p:spPr>
        <p:txBody>
          <a:bodyPr wrap="square" lIns="0" tIns="0" rIns="0" bIns="0" rtlCol="0" anchor="t">
            <a:spAutoFit/>
          </a:bodyPr>
          <a:lstStyle/>
          <a:p>
            <a:pPr algn="ctr">
              <a:lnSpc>
                <a:spcPts val="5872"/>
              </a:lnSpc>
            </a:pPr>
            <a:r>
              <a:rPr lang="en-US" sz="3600" b="1" dirty="0">
                <a:solidFill>
                  <a:srgbClr val="FFFFFF"/>
                </a:solidFill>
                <a:latin typeface="Calibri (MS) Bold"/>
              </a:rPr>
              <a:t>Binance TR </a:t>
            </a:r>
            <a:r>
              <a:rPr lang="en-US" sz="3600" b="1" dirty="0">
                <a:solidFill>
                  <a:srgbClr val="00B0F0"/>
                </a:solidFill>
                <a:latin typeface="Calibri (MS) Bold"/>
              </a:rPr>
              <a:t>Volume</a:t>
            </a:r>
            <a:r>
              <a:rPr lang="en-US" sz="3600" b="1" dirty="0">
                <a:solidFill>
                  <a:srgbClr val="FFFFFF"/>
                </a:solidFill>
                <a:latin typeface="Calibri (MS) Bold"/>
              </a:rPr>
              <a:t> of Top 20 Markets (24H)</a:t>
            </a:r>
          </a:p>
        </p:txBody>
      </p:sp>
      <p:sp>
        <p:nvSpPr>
          <p:cNvPr id="11" name="TextBox 3">
            <a:extLst>
              <a:ext uri="{FF2B5EF4-FFF2-40B4-BE49-F238E27FC236}">
                <a16:creationId xmlns:a16="http://schemas.microsoft.com/office/drawing/2014/main" id="{E1CD1847-B373-BE4E-A425-25534F4AF79D}"/>
              </a:ext>
            </a:extLst>
          </p:cNvPr>
          <p:cNvSpPr txBox="1"/>
          <p:nvPr/>
        </p:nvSpPr>
        <p:spPr>
          <a:xfrm>
            <a:off x="270457" y="1741431"/>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150M</a:t>
            </a:r>
          </a:p>
        </p:txBody>
      </p:sp>
      <p:sp>
        <p:nvSpPr>
          <p:cNvPr id="15" name="TextBox 3">
            <a:extLst>
              <a:ext uri="{FF2B5EF4-FFF2-40B4-BE49-F238E27FC236}">
                <a16:creationId xmlns:a16="http://schemas.microsoft.com/office/drawing/2014/main" id="{CA392602-70F6-1847-AD35-7D6074992601}"/>
              </a:ext>
            </a:extLst>
          </p:cNvPr>
          <p:cNvSpPr txBox="1"/>
          <p:nvPr/>
        </p:nvSpPr>
        <p:spPr>
          <a:xfrm>
            <a:off x="255432" y="2862442"/>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100M</a:t>
            </a:r>
          </a:p>
        </p:txBody>
      </p:sp>
      <p:sp>
        <p:nvSpPr>
          <p:cNvPr id="16" name="TextBox 3">
            <a:extLst>
              <a:ext uri="{FF2B5EF4-FFF2-40B4-BE49-F238E27FC236}">
                <a16:creationId xmlns:a16="http://schemas.microsoft.com/office/drawing/2014/main" id="{108B115C-F95B-634A-AD75-A89766A6A0D1}"/>
              </a:ext>
            </a:extLst>
          </p:cNvPr>
          <p:cNvSpPr txBox="1"/>
          <p:nvPr/>
        </p:nvSpPr>
        <p:spPr>
          <a:xfrm>
            <a:off x="270457" y="4163809"/>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50M</a:t>
            </a:r>
          </a:p>
        </p:txBody>
      </p:sp>
      <p:pic>
        <p:nvPicPr>
          <p:cNvPr id="7" name="Picture 6">
            <a:extLst>
              <a:ext uri="{FF2B5EF4-FFF2-40B4-BE49-F238E27FC236}">
                <a16:creationId xmlns:a16="http://schemas.microsoft.com/office/drawing/2014/main" id="{E37581FC-B752-9E41-8D16-76F2FA31D3E2}"/>
              </a:ext>
            </a:extLst>
          </p:cNvPr>
          <p:cNvPicPr>
            <a:picLocks noChangeAspect="1"/>
          </p:cNvPicPr>
          <p:nvPr/>
        </p:nvPicPr>
        <p:blipFill rotWithShape="1">
          <a:blip r:embed="rId3"/>
          <a:srcRect l="9000" t="22667" b="14272"/>
          <a:stretch/>
        </p:blipFill>
        <p:spPr>
          <a:xfrm>
            <a:off x="1097280" y="1511863"/>
            <a:ext cx="11094720" cy="4324682"/>
          </a:xfrm>
          <a:prstGeom prst="rect">
            <a:avLst/>
          </a:prstGeom>
        </p:spPr>
      </p:pic>
      <p:pic>
        <p:nvPicPr>
          <p:cNvPr id="14" name="Picture 13">
            <a:extLst>
              <a:ext uri="{FF2B5EF4-FFF2-40B4-BE49-F238E27FC236}">
                <a16:creationId xmlns:a16="http://schemas.microsoft.com/office/drawing/2014/main" id="{A37A2B10-6EDD-5745-8B16-665C773F189E}"/>
              </a:ext>
            </a:extLst>
          </p:cNvPr>
          <p:cNvPicPr>
            <a:picLocks noChangeAspect="1"/>
          </p:cNvPicPr>
          <p:nvPr/>
        </p:nvPicPr>
        <p:blipFill rotWithShape="1">
          <a:blip r:embed="rId4"/>
          <a:srcRect t="85108"/>
          <a:stretch/>
        </p:blipFill>
        <p:spPr>
          <a:xfrm>
            <a:off x="0" y="5836545"/>
            <a:ext cx="12192000" cy="1021277"/>
          </a:xfrm>
          <a:prstGeom prst="rect">
            <a:avLst/>
          </a:prstGeom>
        </p:spPr>
      </p:pic>
      <p:pic>
        <p:nvPicPr>
          <p:cNvPr id="17" name="Picture 16">
            <a:extLst>
              <a:ext uri="{FF2B5EF4-FFF2-40B4-BE49-F238E27FC236}">
                <a16:creationId xmlns:a16="http://schemas.microsoft.com/office/drawing/2014/main" id="{73EBB863-F71C-2146-9D76-D562797F1F0A}"/>
              </a:ext>
            </a:extLst>
          </p:cNvPr>
          <p:cNvPicPr>
            <a:picLocks noChangeAspect="1"/>
          </p:cNvPicPr>
          <p:nvPr/>
        </p:nvPicPr>
        <p:blipFill>
          <a:blip r:embed="rId5"/>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3162738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3F5C"/>
            </a:gs>
            <a:gs pos="100000">
              <a:srgbClr val="003F5C"/>
            </a:gs>
            <a:gs pos="100000">
              <a:srgbClr val="003F5C"/>
            </a:gs>
          </a:gsLst>
          <a:lin ang="5400000" scaled="0"/>
          <a:tileRect/>
        </a:gra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D96E173E-ED8A-9840-A2F3-FBD464974B77}"/>
              </a:ext>
            </a:extLst>
          </p:cNvPr>
          <p:cNvSpPr txBox="1"/>
          <p:nvPr/>
        </p:nvSpPr>
        <p:spPr>
          <a:xfrm>
            <a:off x="177084" y="227402"/>
            <a:ext cx="10831195" cy="689356"/>
          </a:xfrm>
          <a:prstGeom prst="rect">
            <a:avLst/>
          </a:prstGeom>
        </p:spPr>
        <p:txBody>
          <a:bodyPr wrap="square" lIns="0" tIns="0" rIns="0" bIns="0" rtlCol="0" anchor="t">
            <a:spAutoFit/>
          </a:bodyPr>
          <a:lstStyle/>
          <a:p>
            <a:pPr algn="ctr">
              <a:lnSpc>
                <a:spcPts val="5872"/>
              </a:lnSpc>
            </a:pPr>
            <a:r>
              <a:rPr lang="en-US" sz="3600" b="1" dirty="0">
                <a:solidFill>
                  <a:srgbClr val="FFFFFF"/>
                </a:solidFill>
                <a:latin typeface="Calibri (MS) Bold"/>
              </a:rPr>
              <a:t>BtcTurk </a:t>
            </a:r>
            <a:r>
              <a:rPr lang="en-US" sz="3600" b="1" dirty="0">
                <a:solidFill>
                  <a:srgbClr val="00B0F0"/>
                </a:solidFill>
                <a:latin typeface="Calibri (MS) Bold"/>
              </a:rPr>
              <a:t>Volume Dominance </a:t>
            </a:r>
            <a:r>
              <a:rPr lang="en-US" sz="3600" b="1" dirty="0">
                <a:solidFill>
                  <a:srgbClr val="FFFFFF"/>
                </a:solidFill>
                <a:latin typeface="Calibri (MS) Bold"/>
              </a:rPr>
              <a:t>of Top 20 Markets (24H)</a:t>
            </a:r>
          </a:p>
        </p:txBody>
      </p:sp>
      <p:pic>
        <p:nvPicPr>
          <p:cNvPr id="6" name="Picture 2">
            <a:extLst>
              <a:ext uri="{FF2B5EF4-FFF2-40B4-BE49-F238E27FC236}">
                <a16:creationId xmlns:a16="http://schemas.microsoft.com/office/drawing/2014/main" id="{D0459621-5B47-2642-AE4F-A36E63BA8579}"/>
              </a:ext>
            </a:extLst>
          </p:cNvPr>
          <p:cNvPicPr>
            <a:picLocks noChangeAspect="1"/>
          </p:cNvPicPr>
          <p:nvPr/>
        </p:nvPicPr>
        <p:blipFill>
          <a:blip r:embed="rId3"/>
          <a:stretch>
            <a:fillRect/>
          </a:stretch>
        </p:blipFill>
        <p:spPr>
          <a:xfrm>
            <a:off x="-47513" y="572080"/>
            <a:ext cx="12239513" cy="6844235"/>
          </a:xfrm>
          <a:prstGeom prst="rect">
            <a:avLst/>
          </a:prstGeom>
        </p:spPr>
      </p:pic>
      <p:pic>
        <p:nvPicPr>
          <p:cNvPr id="8" name="Picture 7">
            <a:extLst>
              <a:ext uri="{FF2B5EF4-FFF2-40B4-BE49-F238E27FC236}">
                <a16:creationId xmlns:a16="http://schemas.microsoft.com/office/drawing/2014/main" id="{FF541965-72E1-B74B-8BAE-C072C15A34AD}"/>
              </a:ext>
            </a:extLst>
          </p:cNvPr>
          <p:cNvPicPr>
            <a:picLocks noChangeAspect="1"/>
          </p:cNvPicPr>
          <p:nvPr/>
        </p:nvPicPr>
        <p:blipFill>
          <a:blip r:embed="rId4"/>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1227567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3F5C"/>
            </a:gs>
            <a:gs pos="100000">
              <a:srgbClr val="003F5C"/>
            </a:gs>
            <a:gs pos="100000">
              <a:srgbClr val="003F5C"/>
            </a:gs>
          </a:gsLst>
          <a:lin ang="5400000" scaled="0"/>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6ADB7C-7ADC-F44B-B633-A2D02B5A8573}"/>
              </a:ext>
            </a:extLst>
          </p:cNvPr>
          <p:cNvPicPr>
            <a:picLocks noChangeAspect="1"/>
          </p:cNvPicPr>
          <p:nvPr/>
        </p:nvPicPr>
        <p:blipFill rotWithShape="1">
          <a:blip r:embed="rId3"/>
          <a:srcRect t="85661"/>
          <a:stretch/>
        </p:blipFill>
        <p:spPr>
          <a:xfrm>
            <a:off x="0" y="5874656"/>
            <a:ext cx="12192000" cy="983343"/>
          </a:xfrm>
          <a:prstGeom prst="rect">
            <a:avLst/>
          </a:prstGeom>
        </p:spPr>
      </p:pic>
      <p:pic>
        <p:nvPicPr>
          <p:cNvPr id="3" name="Picture 2">
            <a:extLst>
              <a:ext uri="{FF2B5EF4-FFF2-40B4-BE49-F238E27FC236}">
                <a16:creationId xmlns:a16="http://schemas.microsoft.com/office/drawing/2014/main" id="{D702EF45-7C46-AB47-A226-7FA06D78DD21}"/>
              </a:ext>
            </a:extLst>
          </p:cNvPr>
          <p:cNvPicPr>
            <a:picLocks noChangeAspect="1"/>
          </p:cNvPicPr>
          <p:nvPr/>
        </p:nvPicPr>
        <p:blipFill rotWithShape="1">
          <a:blip r:embed="rId4"/>
          <a:srcRect l="9124" t="18742" b="14895"/>
          <a:stretch/>
        </p:blipFill>
        <p:spPr>
          <a:xfrm>
            <a:off x="1112304" y="1285362"/>
            <a:ext cx="11079695" cy="4551183"/>
          </a:xfrm>
          <a:prstGeom prst="rect">
            <a:avLst/>
          </a:prstGeom>
        </p:spPr>
      </p:pic>
      <p:sp>
        <p:nvSpPr>
          <p:cNvPr id="10" name="TextBox 3">
            <a:extLst>
              <a:ext uri="{FF2B5EF4-FFF2-40B4-BE49-F238E27FC236}">
                <a16:creationId xmlns:a16="http://schemas.microsoft.com/office/drawing/2014/main" id="{D48CD3F8-0C03-3B49-9035-4DDF619418EC}"/>
              </a:ext>
            </a:extLst>
          </p:cNvPr>
          <p:cNvSpPr txBox="1"/>
          <p:nvPr/>
        </p:nvSpPr>
        <p:spPr>
          <a:xfrm>
            <a:off x="818458" y="226391"/>
            <a:ext cx="10555084" cy="716415"/>
          </a:xfrm>
          <a:prstGeom prst="rect">
            <a:avLst/>
          </a:prstGeom>
        </p:spPr>
        <p:txBody>
          <a:bodyPr wrap="square" lIns="0" tIns="0" rIns="0" bIns="0" rtlCol="0" anchor="t">
            <a:spAutoFit/>
          </a:bodyPr>
          <a:lstStyle/>
          <a:p>
            <a:pPr algn="ctr">
              <a:lnSpc>
                <a:spcPts val="5872"/>
              </a:lnSpc>
            </a:pPr>
            <a:r>
              <a:rPr lang="en-US" sz="3600" b="1" dirty="0">
                <a:solidFill>
                  <a:srgbClr val="FFFFFF"/>
                </a:solidFill>
                <a:latin typeface="Calibri (MS) Bold"/>
              </a:rPr>
              <a:t>BtcTurk </a:t>
            </a:r>
            <a:r>
              <a:rPr lang="en-US" sz="3600" b="1" dirty="0">
                <a:solidFill>
                  <a:srgbClr val="00B0F0"/>
                </a:solidFill>
                <a:latin typeface="Calibri (MS) Bold"/>
              </a:rPr>
              <a:t>Volume</a:t>
            </a:r>
            <a:r>
              <a:rPr lang="en-US" sz="3600" b="1" dirty="0">
                <a:solidFill>
                  <a:srgbClr val="FFFFFF"/>
                </a:solidFill>
                <a:latin typeface="Calibri (MS) Bold"/>
              </a:rPr>
              <a:t> of Top 20 Markets (24H)</a:t>
            </a:r>
          </a:p>
        </p:txBody>
      </p:sp>
      <p:sp>
        <p:nvSpPr>
          <p:cNvPr id="11" name="TextBox 3">
            <a:extLst>
              <a:ext uri="{FF2B5EF4-FFF2-40B4-BE49-F238E27FC236}">
                <a16:creationId xmlns:a16="http://schemas.microsoft.com/office/drawing/2014/main" id="{E1CD1847-B373-BE4E-A425-25534F4AF79D}"/>
              </a:ext>
            </a:extLst>
          </p:cNvPr>
          <p:cNvSpPr txBox="1"/>
          <p:nvPr/>
        </p:nvSpPr>
        <p:spPr>
          <a:xfrm>
            <a:off x="255432" y="1878122"/>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25M</a:t>
            </a:r>
          </a:p>
        </p:txBody>
      </p:sp>
      <p:sp>
        <p:nvSpPr>
          <p:cNvPr id="15" name="TextBox 3">
            <a:extLst>
              <a:ext uri="{FF2B5EF4-FFF2-40B4-BE49-F238E27FC236}">
                <a16:creationId xmlns:a16="http://schemas.microsoft.com/office/drawing/2014/main" id="{CA392602-70F6-1847-AD35-7D6074992601}"/>
              </a:ext>
            </a:extLst>
          </p:cNvPr>
          <p:cNvSpPr txBox="1"/>
          <p:nvPr/>
        </p:nvSpPr>
        <p:spPr>
          <a:xfrm>
            <a:off x="255432" y="3193920"/>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15M</a:t>
            </a:r>
          </a:p>
        </p:txBody>
      </p:sp>
      <p:sp>
        <p:nvSpPr>
          <p:cNvPr id="16" name="TextBox 3">
            <a:extLst>
              <a:ext uri="{FF2B5EF4-FFF2-40B4-BE49-F238E27FC236}">
                <a16:creationId xmlns:a16="http://schemas.microsoft.com/office/drawing/2014/main" id="{108B115C-F95B-634A-AD75-A89766A6A0D1}"/>
              </a:ext>
            </a:extLst>
          </p:cNvPr>
          <p:cNvSpPr txBox="1"/>
          <p:nvPr/>
        </p:nvSpPr>
        <p:spPr>
          <a:xfrm>
            <a:off x="255432" y="4646409"/>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5M</a:t>
            </a:r>
          </a:p>
        </p:txBody>
      </p:sp>
      <p:sp>
        <p:nvSpPr>
          <p:cNvPr id="18" name="TextBox 3">
            <a:extLst>
              <a:ext uri="{FF2B5EF4-FFF2-40B4-BE49-F238E27FC236}">
                <a16:creationId xmlns:a16="http://schemas.microsoft.com/office/drawing/2014/main" id="{FC22A67E-7779-6F4B-B897-A2C2416F1E62}"/>
              </a:ext>
            </a:extLst>
          </p:cNvPr>
          <p:cNvSpPr txBox="1"/>
          <p:nvPr/>
        </p:nvSpPr>
        <p:spPr>
          <a:xfrm>
            <a:off x="255432" y="3955931"/>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10M</a:t>
            </a:r>
          </a:p>
        </p:txBody>
      </p:sp>
      <p:sp>
        <p:nvSpPr>
          <p:cNvPr id="19" name="TextBox 3">
            <a:extLst>
              <a:ext uri="{FF2B5EF4-FFF2-40B4-BE49-F238E27FC236}">
                <a16:creationId xmlns:a16="http://schemas.microsoft.com/office/drawing/2014/main" id="{BDFED2EB-2528-034F-B17C-F734BF517517}"/>
              </a:ext>
            </a:extLst>
          </p:cNvPr>
          <p:cNvSpPr txBox="1"/>
          <p:nvPr/>
        </p:nvSpPr>
        <p:spPr>
          <a:xfrm>
            <a:off x="255432" y="2558524"/>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20M</a:t>
            </a:r>
          </a:p>
        </p:txBody>
      </p:sp>
      <p:sp>
        <p:nvSpPr>
          <p:cNvPr id="22" name="TextBox 3">
            <a:extLst>
              <a:ext uri="{FF2B5EF4-FFF2-40B4-BE49-F238E27FC236}">
                <a16:creationId xmlns:a16="http://schemas.microsoft.com/office/drawing/2014/main" id="{637945B5-E0CD-C345-B0FD-C8CAFAF75B48}"/>
              </a:ext>
            </a:extLst>
          </p:cNvPr>
          <p:cNvSpPr txBox="1"/>
          <p:nvPr/>
        </p:nvSpPr>
        <p:spPr>
          <a:xfrm>
            <a:off x="255432" y="1208875"/>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30M</a:t>
            </a:r>
          </a:p>
        </p:txBody>
      </p:sp>
      <p:pic>
        <p:nvPicPr>
          <p:cNvPr id="23" name="Picture 22">
            <a:extLst>
              <a:ext uri="{FF2B5EF4-FFF2-40B4-BE49-F238E27FC236}">
                <a16:creationId xmlns:a16="http://schemas.microsoft.com/office/drawing/2014/main" id="{5982904E-3BDB-2F48-942B-004906DD68F0}"/>
              </a:ext>
            </a:extLst>
          </p:cNvPr>
          <p:cNvPicPr>
            <a:picLocks noChangeAspect="1"/>
          </p:cNvPicPr>
          <p:nvPr/>
        </p:nvPicPr>
        <p:blipFill>
          <a:blip r:embed="rId5"/>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256138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3F5C"/>
            </a:gs>
            <a:gs pos="100000">
              <a:srgbClr val="003F5C"/>
            </a:gs>
            <a:gs pos="100000">
              <a:srgbClr val="003F5C"/>
            </a:gs>
          </a:gsLst>
          <a:lin ang="5400000" scaled="0"/>
          <a:tileRect/>
        </a:gra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D96E173E-ED8A-9840-A2F3-FBD464974B77}"/>
              </a:ext>
            </a:extLst>
          </p:cNvPr>
          <p:cNvSpPr txBox="1"/>
          <p:nvPr/>
        </p:nvSpPr>
        <p:spPr>
          <a:xfrm>
            <a:off x="177084" y="227402"/>
            <a:ext cx="10831195" cy="689356"/>
          </a:xfrm>
          <a:prstGeom prst="rect">
            <a:avLst/>
          </a:prstGeom>
        </p:spPr>
        <p:txBody>
          <a:bodyPr wrap="square" lIns="0" tIns="0" rIns="0" bIns="0" rtlCol="0" anchor="t">
            <a:spAutoFit/>
          </a:bodyPr>
          <a:lstStyle/>
          <a:p>
            <a:pPr algn="ctr">
              <a:lnSpc>
                <a:spcPts val="5872"/>
              </a:lnSpc>
            </a:pPr>
            <a:r>
              <a:rPr lang="en-US" sz="3600" b="1" dirty="0">
                <a:solidFill>
                  <a:srgbClr val="FFFFFF"/>
                </a:solidFill>
                <a:latin typeface="Calibri (MS) Bold"/>
              </a:rPr>
              <a:t>Paribu </a:t>
            </a:r>
            <a:r>
              <a:rPr lang="en-US" sz="3600" b="1" dirty="0">
                <a:solidFill>
                  <a:srgbClr val="00B0F0"/>
                </a:solidFill>
                <a:latin typeface="Calibri (MS) Bold"/>
              </a:rPr>
              <a:t>Volume Dominance </a:t>
            </a:r>
            <a:r>
              <a:rPr lang="en-US" sz="3600" b="1" dirty="0">
                <a:solidFill>
                  <a:srgbClr val="FFFFFF"/>
                </a:solidFill>
                <a:latin typeface="Calibri (MS) Bold"/>
              </a:rPr>
              <a:t>of Top 20 Markets (24H)</a:t>
            </a:r>
          </a:p>
        </p:txBody>
      </p:sp>
      <p:pic>
        <p:nvPicPr>
          <p:cNvPr id="5" name="Picture 2">
            <a:extLst>
              <a:ext uri="{FF2B5EF4-FFF2-40B4-BE49-F238E27FC236}">
                <a16:creationId xmlns:a16="http://schemas.microsoft.com/office/drawing/2014/main" id="{D48DBDEC-2189-8A45-8B85-5A4D1E1B90D2}"/>
              </a:ext>
            </a:extLst>
          </p:cNvPr>
          <p:cNvPicPr>
            <a:picLocks noChangeAspect="1"/>
          </p:cNvPicPr>
          <p:nvPr/>
        </p:nvPicPr>
        <p:blipFill>
          <a:blip r:embed="rId3"/>
          <a:stretch>
            <a:fillRect/>
          </a:stretch>
        </p:blipFill>
        <p:spPr>
          <a:xfrm>
            <a:off x="-47512" y="572080"/>
            <a:ext cx="12239512" cy="6844234"/>
          </a:xfrm>
          <a:prstGeom prst="rect">
            <a:avLst/>
          </a:prstGeom>
        </p:spPr>
      </p:pic>
      <p:pic>
        <p:nvPicPr>
          <p:cNvPr id="8" name="Picture 7">
            <a:extLst>
              <a:ext uri="{FF2B5EF4-FFF2-40B4-BE49-F238E27FC236}">
                <a16:creationId xmlns:a16="http://schemas.microsoft.com/office/drawing/2014/main" id="{ECEBCA17-3684-074B-BBA9-14628864048A}"/>
              </a:ext>
            </a:extLst>
          </p:cNvPr>
          <p:cNvPicPr>
            <a:picLocks noChangeAspect="1"/>
          </p:cNvPicPr>
          <p:nvPr/>
        </p:nvPicPr>
        <p:blipFill>
          <a:blip r:embed="rId4"/>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291148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90E0"/>
            </a:gs>
            <a:gs pos="100000">
              <a:srgbClr val="0090E0"/>
            </a:gs>
            <a:gs pos="100000">
              <a:srgbClr val="0090E0"/>
            </a:gs>
          </a:gsLst>
          <a:lin ang="5400000" scaled="0"/>
          <a:tileRect/>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11CA85-C8E9-544B-98C1-A5635CC1B0CD}"/>
              </a:ext>
            </a:extLst>
          </p:cNvPr>
          <p:cNvSpPr>
            <a:spLocks noGrp="1"/>
          </p:cNvSpPr>
          <p:nvPr>
            <p:ph type="title"/>
          </p:nvPr>
        </p:nvSpPr>
        <p:spPr>
          <a:xfrm>
            <a:off x="550863" y="481263"/>
            <a:ext cx="3094864" cy="664647"/>
          </a:xfrm>
        </p:spPr>
        <p:txBody>
          <a:bodyPr>
            <a:normAutofit/>
          </a:bodyPr>
          <a:lstStyle/>
          <a:p>
            <a:r>
              <a:rPr lang="en-US" sz="3600" b="1" dirty="0">
                <a:solidFill>
                  <a:schemeClr val="bg1"/>
                </a:solidFill>
                <a:latin typeface="+mn-lt"/>
              </a:rPr>
              <a:t>Objectives</a:t>
            </a:r>
          </a:p>
        </p:txBody>
      </p:sp>
      <p:sp>
        <p:nvSpPr>
          <p:cNvPr id="5" name="Content Placeholder 2">
            <a:extLst>
              <a:ext uri="{FF2B5EF4-FFF2-40B4-BE49-F238E27FC236}">
                <a16:creationId xmlns:a16="http://schemas.microsoft.com/office/drawing/2014/main" id="{0B175931-DBE4-4F46-8036-2F52E641D916}"/>
              </a:ext>
            </a:extLst>
          </p:cNvPr>
          <p:cNvSpPr txBox="1">
            <a:spLocks/>
          </p:cNvSpPr>
          <p:nvPr/>
        </p:nvSpPr>
        <p:spPr>
          <a:xfrm>
            <a:off x="550863" y="1117283"/>
            <a:ext cx="11090274" cy="7959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In this project, we want to understand the status of leading Turkey cryptocurrency exchanges through data.</a:t>
            </a:r>
          </a:p>
        </p:txBody>
      </p:sp>
      <p:sp>
        <p:nvSpPr>
          <p:cNvPr id="13" name="Rectangle 12">
            <a:extLst>
              <a:ext uri="{FF2B5EF4-FFF2-40B4-BE49-F238E27FC236}">
                <a16:creationId xmlns:a16="http://schemas.microsoft.com/office/drawing/2014/main" id="{CB3A5FD6-8FEE-FB48-903A-8731E5E7524B}"/>
              </a:ext>
            </a:extLst>
          </p:cNvPr>
          <p:cNvSpPr/>
          <p:nvPr/>
        </p:nvSpPr>
        <p:spPr>
          <a:xfrm>
            <a:off x="4518438" y="2429669"/>
            <a:ext cx="3155123" cy="799197"/>
          </a:xfrm>
          <a:prstGeom prst="rect">
            <a:avLst/>
          </a:prstGeom>
          <a:solidFill>
            <a:srgbClr val="0076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8756722-C186-D94A-98D1-E5054E170A7C}"/>
              </a:ext>
            </a:extLst>
          </p:cNvPr>
          <p:cNvSpPr txBox="1"/>
          <p:nvPr/>
        </p:nvSpPr>
        <p:spPr>
          <a:xfrm>
            <a:off x="4572494" y="2644601"/>
            <a:ext cx="3047010" cy="369332"/>
          </a:xfrm>
          <a:prstGeom prst="rect">
            <a:avLst/>
          </a:prstGeom>
          <a:noFill/>
        </p:spPr>
        <p:txBody>
          <a:bodyPr wrap="square">
            <a:spAutoFit/>
          </a:bodyPr>
          <a:lstStyle/>
          <a:p>
            <a:r>
              <a:rPr lang="en-US" b="1" dirty="0">
                <a:solidFill>
                  <a:schemeClr val="bg1"/>
                </a:solidFill>
              </a:rPr>
              <a:t>What Kinds of Data We Have?</a:t>
            </a:r>
            <a:endParaRPr lang="en-US" dirty="0"/>
          </a:p>
        </p:txBody>
      </p:sp>
      <p:cxnSp>
        <p:nvCxnSpPr>
          <p:cNvPr id="17" name="Straight Connector 16">
            <a:extLst>
              <a:ext uri="{FF2B5EF4-FFF2-40B4-BE49-F238E27FC236}">
                <a16:creationId xmlns:a16="http://schemas.microsoft.com/office/drawing/2014/main" id="{CB2CC3CE-4877-9245-9143-C96369D3663F}"/>
              </a:ext>
            </a:extLst>
          </p:cNvPr>
          <p:cNvCxnSpPr>
            <a:stCxn id="13" idx="1"/>
          </p:cNvCxnSpPr>
          <p:nvPr/>
        </p:nvCxnSpPr>
        <p:spPr>
          <a:xfrm flipH="1" flipV="1">
            <a:off x="2619632" y="2829267"/>
            <a:ext cx="1898806" cy="1"/>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D0051155-F1D1-D144-B219-B3DA71802285}"/>
              </a:ext>
            </a:extLst>
          </p:cNvPr>
          <p:cNvCxnSpPr/>
          <p:nvPr/>
        </p:nvCxnSpPr>
        <p:spPr>
          <a:xfrm flipH="1" flipV="1">
            <a:off x="7673561" y="2829266"/>
            <a:ext cx="1898806" cy="1"/>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01984CB-BC1B-BA4B-A8DB-9313D0D68301}"/>
              </a:ext>
            </a:extLst>
          </p:cNvPr>
          <p:cNvCxnSpPr>
            <a:cxnSpLocks/>
          </p:cNvCxnSpPr>
          <p:nvPr/>
        </p:nvCxnSpPr>
        <p:spPr>
          <a:xfrm flipV="1">
            <a:off x="2619632" y="2829266"/>
            <a:ext cx="0" cy="1460436"/>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62D83F3C-F693-2940-9E10-08D7F3F616EF}"/>
              </a:ext>
            </a:extLst>
          </p:cNvPr>
          <p:cNvCxnSpPr>
            <a:cxnSpLocks/>
          </p:cNvCxnSpPr>
          <p:nvPr/>
        </p:nvCxnSpPr>
        <p:spPr>
          <a:xfrm flipV="1">
            <a:off x="7097562" y="3228866"/>
            <a:ext cx="0" cy="1060835"/>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A9BFC620-3FB9-2945-8B28-2D867CA96D23}"/>
              </a:ext>
            </a:extLst>
          </p:cNvPr>
          <p:cNvSpPr/>
          <p:nvPr/>
        </p:nvSpPr>
        <p:spPr>
          <a:xfrm>
            <a:off x="1895788" y="4289701"/>
            <a:ext cx="1438475" cy="1251046"/>
          </a:xfrm>
          <a:prstGeom prst="rect">
            <a:avLst/>
          </a:prstGeom>
          <a:solidFill>
            <a:srgbClr val="0090E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a:extLst>
              <a:ext uri="{FF2B5EF4-FFF2-40B4-BE49-F238E27FC236}">
                <a16:creationId xmlns:a16="http://schemas.microsoft.com/office/drawing/2014/main" id="{B11FD531-6A1C-E14D-BFA7-30B3C73B0F8D}"/>
              </a:ext>
            </a:extLst>
          </p:cNvPr>
          <p:cNvSpPr/>
          <p:nvPr/>
        </p:nvSpPr>
        <p:spPr>
          <a:xfrm>
            <a:off x="4273299" y="4286700"/>
            <a:ext cx="1438475" cy="1251046"/>
          </a:xfrm>
          <a:prstGeom prst="rect">
            <a:avLst/>
          </a:prstGeom>
          <a:solidFill>
            <a:srgbClr val="19AB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63B9A57-8DCA-C94A-8EF0-B477FA122832}"/>
              </a:ext>
            </a:extLst>
          </p:cNvPr>
          <p:cNvSpPr/>
          <p:nvPr/>
        </p:nvSpPr>
        <p:spPr>
          <a:xfrm>
            <a:off x="6378324" y="4291412"/>
            <a:ext cx="1438475" cy="1251046"/>
          </a:xfrm>
          <a:prstGeom prst="rect">
            <a:avLst/>
          </a:prstGeom>
          <a:solidFill>
            <a:srgbClr val="48BE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C294AC22-A68F-A24D-B944-CC21643F2150}"/>
              </a:ext>
            </a:extLst>
          </p:cNvPr>
          <p:cNvSpPr/>
          <p:nvPr/>
        </p:nvSpPr>
        <p:spPr>
          <a:xfrm>
            <a:off x="8853128" y="4286700"/>
            <a:ext cx="1438475" cy="1251046"/>
          </a:xfrm>
          <a:prstGeom prst="rect">
            <a:avLst/>
          </a:prstGeom>
          <a:solidFill>
            <a:srgbClr val="62C7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CBED0963-D23C-D148-BB03-394B9C2F5DC6}"/>
              </a:ext>
            </a:extLst>
          </p:cNvPr>
          <p:cNvCxnSpPr>
            <a:cxnSpLocks/>
          </p:cNvCxnSpPr>
          <p:nvPr/>
        </p:nvCxnSpPr>
        <p:spPr>
          <a:xfrm flipV="1">
            <a:off x="9572366" y="2829266"/>
            <a:ext cx="0" cy="1460436"/>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44BB811B-BF6D-BA4D-AFA8-0EA26C3A8BA6}"/>
              </a:ext>
            </a:extLst>
          </p:cNvPr>
          <p:cNvCxnSpPr>
            <a:cxnSpLocks/>
          </p:cNvCxnSpPr>
          <p:nvPr/>
        </p:nvCxnSpPr>
        <p:spPr>
          <a:xfrm flipV="1">
            <a:off x="4992537" y="3228866"/>
            <a:ext cx="0" cy="1060835"/>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780025BF-E1DB-0740-AF90-A75EB358818B}"/>
              </a:ext>
            </a:extLst>
          </p:cNvPr>
          <p:cNvSpPr txBox="1"/>
          <p:nvPr/>
        </p:nvSpPr>
        <p:spPr>
          <a:xfrm>
            <a:off x="1940947" y="5622327"/>
            <a:ext cx="1348155" cy="646331"/>
          </a:xfrm>
          <a:prstGeom prst="rect">
            <a:avLst/>
          </a:prstGeom>
          <a:noFill/>
        </p:spPr>
        <p:txBody>
          <a:bodyPr wrap="square">
            <a:spAutoFit/>
          </a:bodyPr>
          <a:lstStyle/>
          <a:p>
            <a:pPr algn="ctr"/>
            <a:r>
              <a:rPr lang="en-US" sz="1800" b="1" dirty="0">
                <a:solidFill>
                  <a:schemeClr val="bg1"/>
                </a:solidFill>
                <a:latin typeface="+mn-lt"/>
              </a:rPr>
              <a:t>Exchange</a:t>
            </a:r>
          </a:p>
          <a:p>
            <a:pPr algn="ctr"/>
            <a:r>
              <a:rPr lang="en-US" b="1" dirty="0">
                <a:solidFill>
                  <a:schemeClr val="bg1"/>
                </a:solidFill>
              </a:rPr>
              <a:t>Statistics</a:t>
            </a:r>
            <a:endParaRPr lang="en-US" dirty="0"/>
          </a:p>
        </p:txBody>
      </p:sp>
      <p:sp>
        <p:nvSpPr>
          <p:cNvPr id="47" name="TextBox 46">
            <a:extLst>
              <a:ext uri="{FF2B5EF4-FFF2-40B4-BE49-F238E27FC236}">
                <a16:creationId xmlns:a16="http://schemas.microsoft.com/office/drawing/2014/main" id="{47ECEA40-EFAF-0941-B850-5ADEF01775C9}"/>
              </a:ext>
            </a:extLst>
          </p:cNvPr>
          <p:cNvSpPr txBox="1"/>
          <p:nvPr/>
        </p:nvSpPr>
        <p:spPr>
          <a:xfrm>
            <a:off x="6423483" y="5622326"/>
            <a:ext cx="1348156" cy="646331"/>
          </a:xfrm>
          <a:prstGeom prst="rect">
            <a:avLst/>
          </a:prstGeom>
          <a:noFill/>
        </p:spPr>
        <p:txBody>
          <a:bodyPr wrap="square">
            <a:spAutoFit/>
          </a:bodyPr>
          <a:lstStyle/>
          <a:p>
            <a:pPr algn="ctr"/>
            <a:r>
              <a:rPr lang="en-US" sz="1800" b="1" dirty="0">
                <a:solidFill>
                  <a:schemeClr val="bg1"/>
                </a:solidFill>
                <a:latin typeface="+mn-lt"/>
              </a:rPr>
              <a:t>Markets </a:t>
            </a:r>
          </a:p>
          <a:p>
            <a:pPr algn="ctr"/>
            <a:r>
              <a:rPr lang="en-US" b="1" dirty="0">
                <a:solidFill>
                  <a:schemeClr val="bg1"/>
                </a:solidFill>
              </a:rPr>
              <a:t>Data</a:t>
            </a:r>
            <a:endParaRPr lang="en-US" dirty="0"/>
          </a:p>
        </p:txBody>
      </p:sp>
      <p:sp>
        <p:nvSpPr>
          <p:cNvPr id="48" name="TextBox 47">
            <a:extLst>
              <a:ext uri="{FF2B5EF4-FFF2-40B4-BE49-F238E27FC236}">
                <a16:creationId xmlns:a16="http://schemas.microsoft.com/office/drawing/2014/main" id="{9E5B97C3-27B9-D944-82DE-E10843CE1DF2}"/>
              </a:ext>
            </a:extLst>
          </p:cNvPr>
          <p:cNvSpPr txBox="1"/>
          <p:nvPr/>
        </p:nvSpPr>
        <p:spPr>
          <a:xfrm>
            <a:off x="4363618" y="5622326"/>
            <a:ext cx="1348156" cy="646331"/>
          </a:xfrm>
          <a:prstGeom prst="rect">
            <a:avLst/>
          </a:prstGeom>
          <a:noFill/>
        </p:spPr>
        <p:txBody>
          <a:bodyPr wrap="square">
            <a:spAutoFit/>
          </a:bodyPr>
          <a:lstStyle/>
          <a:p>
            <a:pPr algn="ctr"/>
            <a:r>
              <a:rPr lang="en-US" sz="1800" b="1" dirty="0">
                <a:solidFill>
                  <a:schemeClr val="bg1"/>
                </a:solidFill>
                <a:latin typeface="+mn-lt"/>
              </a:rPr>
              <a:t>Volume </a:t>
            </a:r>
          </a:p>
          <a:p>
            <a:pPr algn="ctr"/>
            <a:r>
              <a:rPr lang="en-US" b="1" dirty="0">
                <a:solidFill>
                  <a:schemeClr val="bg1"/>
                </a:solidFill>
              </a:rPr>
              <a:t>Data</a:t>
            </a:r>
            <a:endParaRPr lang="en-US" dirty="0"/>
          </a:p>
        </p:txBody>
      </p:sp>
      <p:sp>
        <p:nvSpPr>
          <p:cNvPr id="49" name="TextBox 48">
            <a:extLst>
              <a:ext uri="{FF2B5EF4-FFF2-40B4-BE49-F238E27FC236}">
                <a16:creationId xmlns:a16="http://schemas.microsoft.com/office/drawing/2014/main" id="{7B483964-E683-2945-9E92-FEAF7DFB622C}"/>
              </a:ext>
            </a:extLst>
          </p:cNvPr>
          <p:cNvSpPr txBox="1"/>
          <p:nvPr/>
        </p:nvSpPr>
        <p:spPr>
          <a:xfrm>
            <a:off x="8898287" y="5622325"/>
            <a:ext cx="1348156" cy="646331"/>
          </a:xfrm>
          <a:prstGeom prst="rect">
            <a:avLst/>
          </a:prstGeom>
          <a:noFill/>
        </p:spPr>
        <p:txBody>
          <a:bodyPr wrap="square">
            <a:spAutoFit/>
          </a:bodyPr>
          <a:lstStyle/>
          <a:p>
            <a:pPr algn="ctr"/>
            <a:r>
              <a:rPr lang="en-US" sz="1800" b="1" dirty="0">
                <a:solidFill>
                  <a:schemeClr val="bg1"/>
                </a:solidFill>
                <a:latin typeface="+mn-lt"/>
              </a:rPr>
              <a:t>Website </a:t>
            </a:r>
          </a:p>
          <a:p>
            <a:pPr algn="ctr"/>
            <a:r>
              <a:rPr lang="en-US" b="1" dirty="0">
                <a:solidFill>
                  <a:schemeClr val="bg1"/>
                </a:solidFill>
              </a:rPr>
              <a:t>Matrices</a:t>
            </a:r>
            <a:endParaRPr lang="en-US" dirty="0"/>
          </a:p>
        </p:txBody>
      </p:sp>
      <p:pic>
        <p:nvPicPr>
          <p:cNvPr id="53" name="Picture 52">
            <a:extLst>
              <a:ext uri="{FF2B5EF4-FFF2-40B4-BE49-F238E27FC236}">
                <a16:creationId xmlns:a16="http://schemas.microsoft.com/office/drawing/2014/main" id="{D59F5C3E-5A29-6A40-8C4F-954C75376C9B}"/>
              </a:ext>
            </a:extLst>
          </p:cNvPr>
          <p:cNvPicPr>
            <a:picLocks noChangeAspect="1"/>
          </p:cNvPicPr>
          <p:nvPr/>
        </p:nvPicPr>
        <p:blipFill>
          <a:blip r:embed="rId2"/>
          <a:stretch>
            <a:fillRect/>
          </a:stretch>
        </p:blipFill>
        <p:spPr>
          <a:xfrm rot="5060607">
            <a:off x="4526982" y="4425443"/>
            <a:ext cx="973560" cy="973560"/>
          </a:xfrm>
          <a:prstGeom prst="rect">
            <a:avLst/>
          </a:prstGeom>
        </p:spPr>
      </p:pic>
      <p:pic>
        <p:nvPicPr>
          <p:cNvPr id="55" name="Picture 54">
            <a:extLst>
              <a:ext uri="{FF2B5EF4-FFF2-40B4-BE49-F238E27FC236}">
                <a16:creationId xmlns:a16="http://schemas.microsoft.com/office/drawing/2014/main" id="{E12BA9EA-AF40-4346-A760-246B925333E1}"/>
              </a:ext>
            </a:extLst>
          </p:cNvPr>
          <p:cNvPicPr>
            <a:picLocks noChangeAspect="1"/>
          </p:cNvPicPr>
          <p:nvPr/>
        </p:nvPicPr>
        <p:blipFill>
          <a:blip r:embed="rId3"/>
          <a:stretch>
            <a:fillRect/>
          </a:stretch>
        </p:blipFill>
        <p:spPr>
          <a:xfrm>
            <a:off x="2081982" y="4379833"/>
            <a:ext cx="1038528" cy="1038528"/>
          </a:xfrm>
          <a:prstGeom prst="rect">
            <a:avLst/>
          </a:prstGeom>
        </p:spPr>
      </p:pic>
      <p:pic>
        <p:nvPicPr>
          <p:cNvPr id="57" name="Picture 56">
            <a:extLst>
              <a:ext uri="{FF2B5EF4-FFF2-40B4-BE49-F238E27FC236}">
                <a16:creationId xmlns:a16="http://schemas.microsoft.com/office/drawing/2014/main" id="{B06E8C14-9F71-A146-874D-2C5ABEE7518C}"/>
              </a:ext>
            </a:extLst>
          </p:cNvPr>
          <p:cNvPicPr>
            <a:picLocks noChangeAspect="1"/>
          </p:cNvPicPr>
          <p:nvPr/>
        </p:nvPicPr>
        <p:blipFill>
          <a:blip r:embed="rId4"/>
          <a:stretch>
            <a:fillRect/>
          </a:stretch>
        </p:blipFill>
        <p:spPr>
          <a:xfrm>
            <a:off x="6564284" y="4365820"/>
            <a:ext cx="1066553" cy="1066553"/>
          </a:xfrm>
          <a:prstGeom prst="rect">
            <a:avLst/>
          </a:prstGeom>
        </p:spPr>
      </p:pic>
      <p:pic>
        <p:nvPicPr>
          <p:cNvPr id="59" name="Picture 58">
            <a:extLst>
              <a:ext uri="{FF2B5EF4-FFF2-40B4-BE49-F238E27FC236}">
                <a16:creationId xmlns:a16="http://schemas.microsoft.com/office/drawing/2014/main" id="{6CEBA341-ABDE-BB48-881D-8AA0360C0488}"/>
              </a:ext>
            </a:extLst>
          </p:cNvPr>
          <p:cNvPicPr>
            <a:picLocks noChangeAspect="1"/>
          </p:cNvPicPr>
          <p:nvPr/>
        </p:nvPicPr>
        <p:blipFill>
          <a:blip r:embed="rId5"/>
          <a:stretch>
            <a:fillRect/>
          </a:stretch>
        </p:blipFill>
        <p:spPr>
          <a:xfrm>
            <a:off x="9043465" y="4365819"/>
            <a:ext cx="1066553" cy="1066553"/>
          </a:xfrm>
          <a:prstGeom prst="rect">
            <a:avLst/>
          </a:prstGeom>
        </p:spPr>
      </p:pic>
      <p:pic>
        <p:nvPicPr>
          <p:cNvPr id="27" name="Picture 26">
            <a:extLst>
              <a:ext uri="{FF2B5EF4-FFF2-40B4-BE49-F238E27FC236}">
                <a16:creationId xmlns:a16="http://schemas.microsoft.com/office/drawing/2014/main" id="{E4F23590-FF4B-8E4E-B3EC-FC41B760B49E}"/>
              </a:ext>
            </a:extLst>
          </p:cNvPr>
          <p:cNvPicPr>
            <a:picLocks noChangeAspect="1"/>
          </p:cNvPicPr>
          <p:nvPr/>
        </p:nvPicPr>
        <p:blipFill>
          <a:blip r:embed="rId6"/>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318153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3F5C"/>
            </a:gs>
            <a:gs pos="100000">
              <a:srgbClr val="003F5C"/>
            </a:gs>
            <a:gs pos="100000">
              <a:srgbClr val="003F5C"/>
            </a:gs>
          </a:gsLst>
          <a:lin ang="5400000" scaled="0"/>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F019E8-CE97-CD4B-8DC7-0EAB5375EACD}"/>
              </a:ext>
            </a:extLst>
          </p:cNvPr>
          <p:cNvPicPr>
            <a:picLocks noChangeAspect="1"/>
          </p:cNvPicPr>
          <p:nvPr/>
        </p:nvPicPr>
        <p:blipFill rotWithShape="1">
          <a:blip r:embed="rId3"/>
          <a:srcRect l="9124" t="17627" b="14895"/>
          <a:stretch/>
        </p:blipFill>
        <p:spPr>
          <a:xfrm>
            <a:off x="1112304" y="1208875"/>
            <a:ext cx="11079696" cy="4627670"/>
          </a:xfrm>
          <a:prstGeom prst="rect">
            <a:avLst/>
          </a:prstGeom>
        </p:spPr>
      </p:pic>
      <p:pic>
        <p:nvPicPr>
          <p:cNvPr id="6" name="Picture 5">
            <a:extLst>
              <a:ext uri="{FF2B5EF4-FFF2-40B4-BE49-F238E27FC236}">
                <a16:creationId xmlns:a16="http://schemas.microsoft.com/office/drawing/2014/main" id="{FE6ADB7C-7ADC-F44B-B633-A2D02B5A8573}"/>
              </a:ext>
            </a:extLst>
          </p:cNvPr>
          <p:cNvPicPr>
            <a:picLocks noChangeAspect="1"/>
          </p:cNvPicPr>
          <p:nvPr/>
        </p:nvPicPr>
        <p:blipFill rotWithShape="1">
          <a:blip r:embed="rId4"/>
          <a:srcRect t="85661"/>
          <a:stretch/>
        </p:blipFill>
        <p:spPr>
          <a:xfrm>
            <a:off x="0" y="5874656"/>
            <a:ext cx="12192000" cy="983343"/>
          </a:xfrm>
          <a:prstGeom prst="rect">
            <a:avLst/>
          </a:prstGeom>
        </p:spPr>
      </p:pic>
      <p:sp>
        <p:nvSpPr>
          <p:cNvPr id="10" name="TextBox 3">
            <a:extLst>
              <a:ext uri="{FF2B5EF4-FFF2-40B4-BE49-F238E27FC236}">
                <a16:creationId xmlns:a16="http://schemas.microsoft.com/office/drawing/2014/main" id="{D48CD3F8-0C03-3B49-9035-4DDF619418EC}"/>
              </a:ext>
            </a:extLst>
          </p:cNvPr>
          <p:cNvSpPr txBox="1"/>
          <p:nvPr/>
        </p:nvSpPr>
        <p:spPr>
          <a:xfrm>
            <a:off x="818458" y="226391"/>
            <a:ext cx="10555084" cy="716415"/>
          </a:xfrm>
          <a:prstGeom prst="rect">
            <a:avLst/>
          </a:prstGeom>
        </p:spPr>
        <p:txBody>
          <a:bodyPr wrap="square" lIns="0" tIns="0" rIns="0" bIns="0" rtlCol="0" anchor="t">
            <a:spAutoFit/>
          </a:bodyPr>
          <a:lstStyle/>
          <a:p>
            <a:pPr algn="ctr">
              <a:lnSpc>
                <a:spcPts val="5872"/>
              </a:lnSpc>
            </a:pPr>
            <a:r>
              <a:rPr lang="en-US" sz="3600" b="1" dirty="0">
                <a:solidFill>
                  <a:srgbClr val="FFFFFF"/>
                </a:solidFill>
                <a:latin typeface="Calibri (MS) Bold"/>
              </a:rPr>
              <a:t>Paribu </a:t>
            </a:r>
            <a:r>
              <a:rPr lang="en-US" sz="3600" b="1" dirty="0">
                <a:solidFill>
                  <a:srgbClr val="00B0F0"/>
                </a:solidFill>
                <a:latin typeface="Calibri (MS) Bold"/>
              </a:rPr>
              <a:t>Volume</a:t>
            </a:r>
            <a:r>
              <a:rPr lang="en-US" sz="3600" b="1" dirty="0">
                <a:solidFill>
                  <a:srgbClr val="FFFFFF"/>
                </a:solidFill>
                <a:latin typeface="Calibri (MS) Bold"/>
              </a:rPr>
              <a:t> of Top 20 Markets (24H)</a:t>
            </a:r>
          </a:p>
        </p:txBody>
      </p:sp>
      <p:sp>
        <p:nvSpPr>
          <p:cNvPr id="11" name="TextBox 3">
            <a:extLst>
              <a:ext uri="{FF2B5EF4-FFF2-40B4-BE49-F238E27FC236}">
                <a16:creationId xmlns:a16="http://schemas.microsoft.com/office/drawing/2014/main" id="{E1CD1847-B373-BE4E-A425-25534F4AF79D}"/>
              </a:ext>
            </a:extLst>
          </p:cNvPr>
          <p:cNvSpPr txBox="1"/>
          <p:nvPr/>
        </p:nvSpPr>
        <p:spPr>
          <a:xfrm>
            <a:off x="255432" y="1334315"/>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25M</a:t>
            </a:r>
          </a:p>
        </p:txBody>
      </p:sp>
      <p:sp>
        <p:nvSpPr>
          <p:cNvPr id="15" name="TextBox 3">
            <a:extLst>
              <a:ext uri="{FF2B5EF4-FFF2-40B4-BE49-F238E27FC236}">
                <a16:creationId xmlns:a16="http://schemas.microsoft.com/office/drawing/2014/main" id="{CA392602-70F6-1847-AD35-7D6074992601}"/>
              </a:ext>
            </a:extLst>
          </p:cNvPr>
          <p:cNvSpPr txBox="1"/>
          <p:nvPr/>
        </p:nvSpPr>
        <p:spPr>
          <a:xfrm>
            <a:off x="255432" y="2925412"/>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15M</a:t>
            </a:r>
          </a:p>
        </p:txBody>
      </p:sp>
      <p:sp>
        <p:nvSpPr>
          <p:cNvPr id="16" name="TextBox 3">
            <a:extLst>
              <a:ext uri="{FF2B5EF4-FFF2-40B4-BE49-F238E27FC236}">
                <a16:creationId xmlns:a16="http://schemas.microsoft.com/office/drawing/2014/main" id="{108B115C-F95B-634A-AD75-A89766A6A0D1}"/>
              </a:ext>
            </a:extLst>
          </p:cNvPr>
          <p:cNvSpPr txBox="1"/>
          <p:nvPr/>
        </p:nvSpPr>
        <p:spPr>
          <a:xfrm>
            <a:off x="255432" y="4526348"/>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5M</a:t>
            </a:r>
          </a:p>
        </p:txBody>
      </p:sp>
      <p:sp>
        <p:nvSpPr>
          <p:cNvPr id="18" name="TextBox 3">
            <a:extLst>
              <a:ext uri="{FF2B5EF4-FFF2-40B4-BE49-F238E27FC236}">
                <a16:creationId xmlns:a16="http://schemas.microsoft.com/office/drawing/2014/main" id="{FC22A67E-7779-6F4B-B897-A2C2416F1E62}"/>
              </a:ext>
            </a:extLst>
          </p:cNvPr>
          <p:cNvSpPr txBox="1"/>
          <p:nvPr/>
        </p:nvSpPr>
        <p:spPr>
          <a:xfrm>
            <a:off x="255432" y="3691629"/>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10M</a:t>
            </a:r>
          </a:p>
        </p:txBody>
      </p:sp>
      <p:sp>
        <p:nvSpPr>
          <p:cNvPr id="19" name="TextBox 3">
            <a:extLst>
              <a:ext uri="{FF2B5EF4-FFF2-40B4-BE49-F238E27FC236}">
                <a16:creationId xmlns:a16="http://schemas.microsoft.com/office/drawing/2014/main" id="{BDFED2EB-2528-034F-B17C-F734BF517517}"/>
              </a:ext>
            </a:extLst>
          </p:cNvPr>
          <p:cNvSpPr txBox="1"/>
          <p:nvPr/>
        </p:nvSpPr>
        <p:spPr>
          <a:xfrm>
            <a:off x="255432" y="2131781"/>
            <a:ext cx="691166" cy="635174"/>
          </a:xfrm>
          <a:prstGeom prst="rect">
            <a:avLst/>
          </a:prstGeom>
        </p:spPr>
        <p:txBody>
          <a:bodyPr wrap="square" lIns="0" tIns="0" rIns="0" bIns="0" rtlCol="0" anchor="t">
            <a:spAutoFit/>
          </a:bodyPr>
          <a:lstStyle/>
          <a:p>
            <a:pPr algn="ctr">
              <a:lnSpc>
                <a:spcPts val="5872"/>
              </a:lnSpc>
            </a:pPr>
            <a:r>
              <a:rPr lang="en-US" sz="2000" dirty="0">
                <a:solidFill>
                  <a:srgbClr val="FFFFFF"/>
                </a:solidFill>
                <a:latin typeface="Calibri (MS) Bold"/>
              </a:rPr>
              <a:t>20M</a:t>
            </a:r>
          </a:p>
        </p:txBody>
      </p:sp>
      <p:pic>
        <p:nvPicPr>
          <p:cNvPr id="7" name="Picture 6">
            <a:extLst>
              <a:ext uri="{FF2B5EF4-FFF2-40B4-BE49-F238E27FC236}">
                <a16:creationId xmlns:a16="http://schemas.microsoft.com/office/drawing/2014/main" id="{8DA49DCB-2542-C648-98B8-33927639ACF7}"/>
              </a:ext>
            </a:extLst>
          </p:cNvPr>
          <p:cNvPicPr>
            <a:picLocks noChangeAspect="1"/>
          </p:cNvPicPr>
          <p:nvPr/>
        </p:nvPicPr>
        <p:blipFill rotWithShape="1">
          <a:blip r:embed="rId5"/>
          <a:srcRect t="85602"/>
          <a:stretch/>
        </p:blipFill>
        <p:spPr>
          <a:xfrm>
            <a:off x="0" y="5870618"/>
            <a:ext cx="12192000" cy="987382"/>
          </a:xfrm>
          <a:prstGeom prst="rect">
            <a:avLst/>
          </a:prstGeom>
        </p:spPr>
      </p:pic>
      <p:pic>
        <p:nvPicPr>
          <p:cNvPr id="17" name="Picture 16">
            <a:extLst>
              <a:ext uri="{FF2B5EF4-FFF2-40B4-BE49-F238E27FC236}">
                <a16:creationId xmlns:a16="http://schemas.microsoft.com/office/drawing/2014/main" id="{0BFD1A29-3D2D-D74D-89F4-5849C7866986}"/>
              </a:ext>
            </a:extLst>
          </p:cNvPr>
          <p:cNvPicPr>
            <a:picLocks noChangeAspect="1"/>
          </p:cNvPicPr>
          <p:nvPr/>
        </p:nvPicPr>
        <p:blipFill>
          <a:blip r:embed="rId6"/>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4284765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90E0"/>
            </a:gs>
            <a:gs pos="100000">
              <a:srgbClr val="0090E0"/>
            </a:gs>
            <a:gs pos="100000">
              <a:srgbClr val="0090E0"/>
            </a:gs>
          </a:gsLst>
          <a:lin ang="5400000" scaled="0"/>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3B25BF-17B6-2842-A3A1-F39F6DACDDA5}"/>
              </a:ext>
            </a:extLst>
          </p:cNvPr>
          <p:cNvPicPr>
            <a:picLocks noChangeAspect="1"/>
          </p:cNvPicPr>
          <p:nvPr/>
        </p:nvPicPr>
        <p:blipFill>
          <a:blip r:embed="rId2"/>
          <a:stretch>
            <a:fillRect/>
          </a:stretch>
        </p:blipFill>
        <p:spPr>
          <a:xfrm>
            <a:off x="8714067" y="2352176"/>
            <a:ext cx="3044921" cy="3044921"/>
          </a:xfrm>
          <a:prstGeom prst="rect">
            <a:avLst/>
          </a:prstGeom>
        </p:spPr>
      </p:pic>
      <p:pic>
        <p:nvPicPr>
          <p:cNvPr id="3" name="Picture 2">
            <a:extLst>
              <a:ext uri="{FF2B5EF4-FFF2-40B4-BE49-F238E27FC236}">
                <a16:creationId xmlns:a16="http://schemas.microsoft.com/office/drawing/2014/main" id="{5BDFD6F5-7748-D847-A788-0D3AFE9F1E44}"/>
              </a:ext>
            </a:extLst>
          </p:cNvPr>
          <p:cNvPicPr>
            <a:picLocks noChangeAspect="1"/>
          </p:cNvPicPr>
          <p:nvPr/>
        </p:nvPicPr>
        <p:blipFill>
          <a:blip r:embed="rId3"/>
          <a:stretch>
            <a:fillRect/>
          </a:stretch>
        </p:blipFill>
        <p:spPr>
          <a:xfrm>
            <a:off x="721333" y="2469047"/>
            <a:ext cx="2878209" cy="2878209"/>
          </a:xfrm>
          <a:prstGeom prst="rect">
            <a:avLst/>
          </a:prstGeom>
        </p:spPr>
      </p:pic>
      <p:sp>
        <p:nvSpPr>
          <p:cNvPr id="5" name="TextBox 3">
            <a:extLst>
              <a:ext uri="{FF2B5EF4-FFF2-40B4-BE49-F238E27FC236}">
                <a16:creationId xmlns:a16="http://schemas.microsoft.com/office/drawing/2014/main" id="{DDD162BB-1B0F-D344-88B0-21E8DE2A7B6E}"/>
              </a:ext>
            </a:extLst>
          </p:cNvPr>
          <p:cNvSpPr txBox="1"/>
          <p:nvPr/>
        </p:nvSpPr>
        <p:spPr>
          <a:xfrm>
            <a:off x="177082" y="240863"/>
            <a:ext cx="11837831" cy="756617"/>
          </a:xfrm>
          <a:prstGeom prst="rect">
            <a:avLst/>
          </a:prstGeom>
        </p:spPr>
        <p:txBody>
          <a:bodyPr wrap="square" lIns="0" tIns="0" rIns="0" bIns="0" rtlCol="0" anchor="t">
            <a:spAutoFit/>
          </a:bodyPr>
          <a:lstStyle/>
          <a:p>
            <a:pPr algn="ctr">
              <a:lnSpc>
                <a:spcPts val="5872"/>
              </a:lnSpc>
            </a:pPr>
            <a:r>
              <a:rPr lang="en-US" sz="5400" b="1" dirty="0">
                <a:solidFill>
                  <a:srgbClr val="FFFFFF"/>
                </a:solidFill>
                <a:latin typeface="Calibri (MS) Bold"/>
              </a:rPr>
              <a:t>Top Markets in Turkey (24H)</a:t>
            </a:r>
          </a:p>
        </p:txBody>
      </p:sp>
      <p:pic>
        <p:nvPicPr>
          <p:cNvPr id="6" name="Picture 5">
            <a:extLst>
              <a:ext uri="{FF2B5EF4-FFF2-40B4-BE49-F238E27FC236}">
                <a16:creationId xmlns:a16="http://schemas.microsoft.com/office/drawing/2014/main" id="{3C5A7ED0-6F91-144F-8320-9D410FAE09EB}"/>
              </a:ext>
            </a:extLst>
          </p:cNvPr>
          <p:cNvPicPr>
            <a:picLocks noChangeAspect="1"/>
          </p:cNvPicPr>
          <p:nvPr/>
        </p:nvPicPr>
        <p:blipFill>
          <a:blip r:embed="rId4"/>
          <a:stretch>
            <a:fillRect/>
          </a:stretch>
        </p:blipFill>
        <p:spPr>
          <a:xfrm>
            <a:off x="4032760" y="1737293"/>
            <a:ext cx="4126479" cy="4126479"/>
          </a:xfrm>
          <a:prstGeom prst="rect">
            <a:avLst/>
          </a:prstGeom>
        </p:spPr>
      </p:pic>
      <p:sp>
        <p:nvSpPr>
          <p:cNvPr id="12" name="Title 6">
            <a:extLst>
              <a:ext uri="{FF2B5EF4-FFF2-40B4-BE49-F238E27FC236}">
                <a16:creationId xmlns:a16="http://schemas.microsoft.com/office/drawing/2014/main" id="{AC836D8D-12CE-E640-97AD-3B96590EFF8A}"/>
              </a:ext>
            </a:extLst>
          </p:cNvPr>
          <p:cNvSpPr txBox="1">
            <a:spLocks/>
          </p:cNvSpPr>
          <p:nvPr/>
        </p:nvSpPr>
        <p:spPr>
          <a:xfrm>
            <a:off x="4648907" y="5628953"/>
            <a:ext cx="2894182" cy="8419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FFD701"/>
                </a:solidFill>
                <a:latin typeface="Arial Rounded MT Bold" panose="020F0704030504030204" pitchFamily="34" charset="77"/>
              </a:rPr>
              <a:t>$229,208,115</a:t>
            </a:r>
          </a:p>
        </p:txBody>
      </p:sp>
      <p:sp>
        <p:nvSpPr>
          <p:cNvPr id="14" name="Title 6">
            <a:extLst>
              <a:ext uri="{FF2B5EF4-FFF2-40B4-BE49-F238E27FC236}">
                <a16:creationId xmlns:a16="http://schemas.microsoft.com/office/drawing/2014/main" id="{5C004E60-38CD-6846-B324-AD1392D8FAEB}"/>
              </a:ext>
            </a:extLst>
          </p:cNvPr>
          <p:cNvSpPr txBox="1">
            <a:spLocks/>
          </p:cNvSpPr>
          <p:nvPr/>
        </p:nvSpPr>
        <p:spPr>
          <a:xfrm>
            <a:off x="705360" y="5628953"/>
            <a:ext cx="2894182" cy="8419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C0C0C0"/>
                </a:solidFill>
                <a:latin typeface="Arial Rounded MT Bold" panose="020F0704030504030204" pitchFamily="34" charset="77"/>
              </a:rPr>
              <a:t>$66,938,384</a:t>
            </a:r>
          </a:p>
        </p:txBody>
      </p:sp>
      <p:sp>
        <p:nvSpPr>
          <p:cNvPr id="15" name="Title 6">
            <a:extLst>
              <a:ext uri="{FF2B5EF4-FFF2-40B4-BE49-F238E27FC236}">
                <a16:creationId xmlns:a16="http://schemas.microsoft.com/office/drawing/2014/main" id="{525D814E-FD7F-4640-8E4C-4BD056CC9EBC}"/>
              </a:ext>
            </a:extLst>
          </p:cNvPr>
          <p:cNvSpPr txBox="1">
            <a:spLocks/>
          </p:cNvSpPr>
          <p:nvPr/>
        </p:nvSpPr>
        <p:spPr>
          <a:xfrm>
            <a:off x="8655405" y="5628953"/>
            <a:ext cx="2894182" cy="8419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CD7F31"/>
                </a:solidFill>
                <a:latin typeface="Arial Rounded MT Bold" panose="020F0704030504030204" pitchFamily="34" charset="77"/>
              </a:rPr>
              <a:t>$23,701,051</a:t>
            </a:r>
          </a:p>
        </p:txBody>
      </p:sp>
      <p:sp>
        <p:nvSpPr>
          <p:cNvPr id="16" name="Title 6">
            <a:extLst>
              <a:ext uri="{FF2B5EF4-FFF2-40B4-BE49-F238E27FC236}">
                <a16:creationId xmlns:a16="http://schemas.microsoft.com/office/drawing/2014/main" id="{FC5AA363-D1F5-A849-A261-B325DE4E540C}"/>
              </a:ext>
            </a:extLst>
          </p:cNvPr>
          <p:cNvSpPr txBox="1">
            <a:spLocks/>
          </p:cNvSpPr>
          <p:nvPr/>
        </p:nvSpPr>
        <p:spPr>
          <a:xfrm>
            <a:off x="4489249" y="1130124"/>
            <a:ext cx="2894182" cy="8419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D701"/>
                </a:solidFill>
                <a:latin typeface="Arial Rounded MT Bold" panose="020F0704030504030204" pitchFamily="34" charset="77"/>
              </a:rPr>
              <a:t>1. USDT/TRY</a:t>
            </a:r>
          </a:p>
        </p:txBody>
      </p:sp>
      <p:sp>
        <p:nvSpPr>
          <p:cNvPr id="17" name="Title 6">
            <a:extLst>
              <a:ext uri="{FF2B5EF4-FFF2-40B4-BE49-F238E27FC236}">
                <a16:creationId xmlns:a16="http://schemas.microsoft.com/office/drawing/2014/main" id="{9FAB95D9-57EF-5047-8ECF-5839DA1643E7}"/>
              </a:ext>
            </a:extLst>
          </p:cNvPr>
          <p:cNvSpPr txBox="1">
            <a:spLocks/>
          </p:cNvSpPr>
          <p:nvPr/>
        </p:nvSpPr>
        <p:spPr>
          <a:xfrm>
            <a:off x="491674" y="1510744"/>
            <a:ext cx="3321554" cy="8419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C0C0"/>
                </a:solidFill>
                <a:latin typeface="Arial Rounded MT Bold" panose="020F0704030504030204" pitchFamily="34" charset="77"/>
              </a:rPr>
              <a:t>2. BOME/TRY</a:t>
            </a:r>
          </a:p>
        </p:txBody>
      </p:sp>
      <p:sp>
        <p:nvSpPr>
          <p:cNvPr id="18" name="Title 6">
            <a:extLst>
              <a:ext uri="{FF2B5EF4-FFF2-40B4-BE49-F238E27FC236}">
                <a16:creationId xmlns:a16="http://schemas.microsoft.com/office/drawing/2014/main" id="{8C2B54FF-2E75-3E45-A9A2-1035C2F3CAC5}"/>
              </a:ext>
            </a:extLst>
          </p:cNvPr>
          <p:cNvSpPr txBox="1">
            <a:spLocks/>
          </p:cNvSpPr>
          <p:nvPr/>
        </p:nvSpPr>
        <p:spPr>
          <a:xfrm>
            <a:off x="8561822" y="1510188"/>
            <a:ext cx="3044921" cy="8419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D7F31"/>
                </a:solidFill>
                <a:latin typeface="Arial Rounded MT Bold" panose="020F0704030504030204" pitchFamily="34" charset="77"/>
              </a:rPr>
              <a:t>3. USDC/USDT</a:t>
            </a:r>
          </a:p>
        </p:txBody>
      </p:sp>
      <p:pic>
        <p:nvPicPr>
          <p:cNvPr id="19" name="Picture 18">
            <a:extLst>
              <a:ext uri="{FF2B5EF4-FFF2-40B4-BE49-F238E27FC236}">
                <a16:creationId xmlns:a16="http://schemas.microsoft.com/office/drawing/2014/main" id="{F93BCF66-F7EB-1F4C-8B27-155A84E96C95}"/>
              </a:ext>
            </a:extLst>
          </p:cNvPr>
          <p:cNvPicPr>
            <a:picLocks noChangeAspect="1"/>
          </p:cNvPicPr>
          <p:nvPr/>
        </p:nvPicPr>
        <p:blipFill>
          <a:blip r:embed="rId5"/>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2805615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2130804" y="3008006"/>
            <a:ext cx="7930391" cy="841988"/>
          </a:xfrm>
        </p:spPr>
        <p:txBody>
          <a:bodyPr/>
          <a:lstStyle/>
          <a:p>
            <a:r>
              <a:rPr lang="en-US" sz="6600" dirty="0">
                <a:solidFill>
                  <a:schemeClr val="bg1"/>
                </a:solidFill>
                <a:latin typeface="Arial Rounded MT Bold" panose="020F0704030504030204" pitchFamily="34" charset="77"/>
              </a:rPr>
              <a:t>Website Matrices</a:t>
            </a:r>
          </a:p>
        </p:txBody>
      </p:sp>
      <p:pic>
        <p:nvPicPr>
          <p:cNvPr id="6" name="Picture 5">
            <a:extLst>
              <a:ext uri="{FF2B5EF4-FFF2-40B4-BE49-F238E27FC236}">
                <a16:creationId xmlns:a16="http://schemas.microsoft.com/office/drawing/2014/main" id="{DBFD5C84-66A1-484D-95D9-85EF8B2A63C4}"/>
              </a:ext>
            </a:extLst>
          </p:cNvPr>
          <p:cNvPicPr>
            <a:picLocks noChangeAspect="1"/>
          </p:cNvPicPr>
          <p:nvPr/>
        </p:nvPicPr>
        <p:blipFill>
          <a:blip r:embed="rId4"/>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4123066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4173BD-4972-6544-BFAB-C11F5A1B5C1C}"/>
              </a:ext>
            </a:extLst>
          </p:cNvPr>
          <p:cNvPicPr>
            <a:picLocks noChangeAspect="1"/>
          </p:cNvPicPr>
          <p:nvPr/>
        </p:nvPicPr>
        <p:blipFill>
          <a:blip r:embed="rId3"/>
          <a:stretch>
            <a:fillRect/>
          </a:stretch>
        </p:blipFill>
        <p:spPr>
          <a:xfrm>
            <a:off x="0" y="0"/>
            <a:ext cx="12192000" cy="6847840"/>
          </a:xfrm>
          <a:prstGeom prst="rect">
            <a:avLst/>
          </a:prstGeom>
        </p:spPr>
      </p:pic>
      <p:pic>
        <p:nvPicPr>
          <p:cNvPr id="7" name="Picture 6">
            <a:extLst>
              <a:ext uri="{FF2B5EF4-FFF2-40B4-BE49-F238E27FC236}">
                <a16:creationId xmlns:a16="http://schemas.microsoft.com/office/drawing/2014/main" id="{A19217EE-D76C-B844-8E41-21DED131CE7D}"/>
              </a:ext>
            </a:extLst>
          </p:cNvPr>
          <p:cNvPicPr>
            <a:picLocks noChangeAspect="1"/>
          </p:cNvPicPr>
          <p:nvPr/>
        </p:nvPicPr>
        <p:blipFill>
          <a:blip r:embed="rId4"/>
          <a:stretch>
            <a:fillRect/>
          </a:stretch>
        </p:blipFill>
        <p:spPr>
          <a:xfrm>
            <a:off x="10651769" y="5317769"/>
            <a:ext cx="1540231" cy="1540231"/>
          </a:xfrm>
          <a:prstGeom prst="rect">
            <a:avLst/>
          </a:prstGeom>
        </p:spPr>
      </p:pic>
    </p:spTree>
    <p:extLst>
      <p:ext uri="{BB962C8B-B14F-4D97-AF65-F5344CB8AC3E}">
        <p14:creationId xmlns:p14="http://schemas.microsoft.com/office/powerpoint/2010/main" val="3947444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A90B5A-D117-C34D-9300-D945A9996A8F}"/>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AFD2B42-06EB-8D41-B669-0FAFF99642A8}"/>
              </a:ext>
            </a:extLst>
          </p:cNvPr>
          <p:cNvPicPr>
            <a:picLocks noChangeAspect="1"/>
          </p:cNvPicPr>
          <p:nvPr/>
        </p:nvPicPr>
        <p:blipFill>
          <a:blip r:embed="rId4"/>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2328366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90E0"/>
            </a:gs>
            <a:gs pos="100000">
              <a:srgbClr val="0090E0"/>
            </a:gs>
            <a:gs pos="100000">
              <a:srgbClr val="0090E0"/>
            </a:gs>
          </a:gsLst>
          <a:lin ang="5400000" scaled="0"/>
          <a:tileRect/>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201F2E-D324-6F4F-8C05-56229C3C8ED2}"/>
              </a:ext>
            </a:extLst>
          </p:cNvPr>
          <p:cNvSpPr>
            <a:spLocks noGrp="1"/>
          </p:cNvSpPr>
          <p:nvPr>
            <p:ph type="title"/>
          </p:nvPr>
        </p:nvSpPr>
        <p:spPr>
          <a:xfrm>
            <a:off x="550863" y="394177"/>
            <a:ext cx="6252708" cy="664647"/>
          </a:xfrm>
        </p:spPr>
        <p:txBody>
          <a:bodyPr>
            <a:normAutofit/>
          </a:bodyPr>
          <a:lstStyle/>
          <a:p>
            <a:r>
              <a:rPr lang="en-US" sz="3600" b="1" dirty="0">
                <a:solidFill>
                  <a:schemeClr val="bg1"/>
                </a:solidFill>
                <a:latin typeface="+mn-lt"/>
              </a:rPr>
              <a:t>Our Data Source</a:t>
            </a:r>
          </a:p>
        </p:txBody>
      </p:sp>
      <p:sp>
        <p:nvSpPr>
          <p:cNvPr id="5" name="Content Placeholder 2">
            <a:extLst>
              <a:ext uri="{FF2B5EF4-FFF2-40B4-BE49-F238E27FC236}">
                <a16:creationId xmlns:a16="http://schemas.microsoft.com/office/drawing/2014/main" id="{FA6EB381-A4B5-BE47-A897-B6B8FCA9AACB}"/>
              </a:ext>
            </a:extLst>
          </p:cNvPr>
          <p:cNvSpPr txBox="1">
            <a:spLocks/>
          </p:cNvSpPr>
          <p:nvPr/>
        </p:nvSpPr>
        <p:spPr>
          <a:xfrm>
            <a:off x="550863" y="1058824"/>
            <a:ext cx="11090274" cy="39406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For this project, the primary data source is bitdegree.org, a platform known for providing information related to cryptocurrencies. The data was extracted from bitdegree.org using web scraping techniques. The scraping process was executed          on March 19, 2024, at 11:00.</a:t>
            </a:r>
          </a:p>
          <a:p>
            <a:pPr marL="0" indent="0">
              <a:buNone/>
            </a:pPr>
            <a:endParaRPr lang="en-US" sz="900" dirty="0">
              <a:solidFill>
                <a:schemeClr val="bg1"/>
              </a:solidFill>
            </a:endParaRPr>
          </a:p>
          <a:p>
            <a:pPr marL="0" indent="0">
              <a:buNone/>
            </a:pPr>
            <a:r>
              <a:rPr lang="en-US" sz="2400" dirty="0">
                <a:solidFill>
                  <a:schemeClr val="bg1"/>
                </a:solidFill>
              </a:rPr>
              <a:t>The scraping process involved navigating the HTML structure of bitdegree.org,      locating important information, and extracting relevant data points. </a:t>
            </a:r>
          </a:p>
        </p:txBody>
      </p:sp>
      <p:pic>
        <p:nvPicPr>
          <p:cNvPr id="7" name="Picture 6">
            <a:extLst>
              <a:ext uri="{FF2B5EF4-FFF2-40B4-BE49-F238E27FC236}">
                <a16:creationId xmlns:a16="http://schemas.microsoft.com/office/drawing/2014/main" id="{72AA6F00-5547-F147-B3F0-02BF4458B5A6}"/>
              </a:ext>
            </a:extLst>
          </p:cNvPr>
          <p:cNvPicPr>
            <a:picLocks noChangeAspect="1"/>
          </p:cNvPicPr>
          <p:nvPr/>
        </p:nvPicPr>
        <p:blipFill>
          <a:blip r:embed="rId3"/>
          <a:stretch>
            <a:fillRect/>
          </a:stretch>
        </p:blipFill>
        <p:spPr>
          <a:xfrm>
            <a:off x="1433338" y="4097428"/>
            <a:ext cx="1701748" cy="1701748"/>
          </a:xfrm>
          <a:prstGeom prst="rect">
            <a:avLst/>
          </a:prstGeom>
        </p:spPr>
      </p:pic>
      <p:pic>
        <p:nvPicPr>
          <p:cNvPr id="9" name="Picture 8">
            <a:extLst>
              <a:ext uri="{FF2B5EF4-FFF2-40B4-BE49-F238E27FC236}">
                <a16:creationId xmlns:a16="http://schemas.microsoft.com/office/drawing/2014/main" id="{51E94671-C0B3-3746-860D-2FD768847405}"/>
              </a:ext>
            </a:extLst>
          </p:cNvPr>
          <p:cNvPicPr>
            <a:picLocks noChangeAspect="1"/>
          </p:cNvPicPr>
          <p:nvPr/>
        </p:nvPicPr>
        <p:blipFill>
          <a:blip r:embed="rId4"/>
          <a:stretch>
            <a:fillRect/>
          </a:stretch>
        </p:blipFill>
        <p:spPr>
          <a:xfrm>
            <a:off x="5245126" y="4097428"/>
            <a:ext cx="1701748" cy="1701748"/>
          </a:xfrm>
          <a:prstGeom prst="rect">
            <a:avLst/>
          </a:prstGeom>
        </p:spPr>
      </p:pic>
      <p:pic>
        <p:nvPicPr>
          <p:cNvPr id="11" name="Picture 10">
            <a:extLst>
              <a:ext uri="{FF2B5EF4-FFF2-40B4-BE49-F238E27FC236}">
                <a16:creationId xmlns:a16="http://schemas.microsoft.com/office/drawing/2014/main" id="{5B7557CB-D357-2F4D-B783-6B3603A023F2}"/>
              </a:ext>
            </a:extLst>
          </p:cNvPr>
          <p:cNvPicPr>
            <a:picLocks noChangeAspect="1"/>
          </p:cNvPicPr>
          <p:nvPr/>
        </p:nvPicPr>
        <p:blipFill>
          <a:blip r:embed="rId5"/>
          <a:stretch>
            <a:fillRect/>
          </a:stretch>
        </p:blipFill>
        <p:spPr>
          <a:xfrm>
            <a:off x="9056914" y="4097428"/>
            <a:ext cx="1701748" cy="1701748"/>
          </a:xfrm>
          <a:prstGeom prst="rect">
            <a:avLst/>
          </a:prstGeom>
        </p:spPr>
      </p:pic>
      <p:sp>
        <p:nvSpPr>
          <p:cNvPr id="14" name="Right Arrow 13">
            <a:extLst>
              <a:ext uri="{FF2B5EF4-FFF2-40B4-BE49-F238E27FC236}">
                <a16:creationId xmlns:a16="http://schemas.microsoft.com/office/drawing/2014/main" id="{BDF3BA02-2683-3D4B-975C-663965BADD24}"/>
              </a:ext>
            </a:extLst>
          </p:cNvPr>
          <p:cNvSpPr/>
          <p:nvPr/>
        </p:nvSpPr>
        <p:spPr>
          <a:xfrm>
            <a:off x="3498863" y="4614808"/>
            <a:ext cx="1382486" cy="666987"/>
          </a:xfrm>
          <a:prstGeom prst="rightArrow">
            <a:avLst/>
          </a:prstGeom>
          <a:solidFill>
            <a:srgbClr val="19AB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24782FC1-E5CC-414C-957D-511FD325719A}"/>
              </a:ext>
            </a:extLst>
          </p:cNvPr>
          <p:cNvSpPr/>
          <p:nvPr/>
        </p:nvSpPr>
        <p:spPr>
          <a:xfrm>
            <a:off x="7310651" y="4614808"/>
            <a:ext cx="1382486" cy="666987"/>
          </a:xfrm>
          <a:prstGeom prst="rightArrow">
            <a:avLst/>
          </a:prstGeom>
          <a:solidFill>
            <a:srgbClr val="19AB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90D2ECA-5B52-B44D-A720-A6950B4871E7}"/>
              </a:ext>
            </a:extLst>
          </p:cNvPr>
          <p:cNvSpPr txBox="1"/>
          <p:nvPr/>
        </p:nvSpPr>
        <p:spPr>
          <a:xfrm>
            <a:off x="1610134" y="5934204"/>
            <a:ext cx="1348155" cy="646331"/>
          </a:xfrm>
          <a:prstGeom prst="rect">
            <a:avLst/>
          </a:prstGeom>
          <a:noFill/>
        </p:spPr>
        <p:txBody>
          <a:bodyPr wrap="square">
            <a:spAutoFit/>
          </a:bodyPr>
          <a:lstStyle/>
          <a:p>
            <a:pPr algn="ctr"/>
            <a:r>
              <a:rPr lang="en-US" sz="1800" b="1" dirty="0">
                <a:solidFill>
                  <a:schemeClr val="bg1"/>
                </a:solidFill>
                <a:latin typeface="+mn-lt"/>
              </a:rPr>
              <a:t>HTML</a:t>
            </a:r>
          </a:p>
          <a:p>
            <a:pPr algn="ctr"/>
            <a:r>
              <a:rPr lang="en-US" b="1" dirty="0">
                <a:solidFill>
                  <a:schemeClr val="bg1"/>
                </a:solidFill>
              </a:rPr>
              <a:t>Website</a:t>
            </a:r>
            <a:endParaRPr lang="en-US" dirty="0"/>
          </a:p>
        </p:txBody>
      </p:sp>
      <p:sp>
        <p:nvSpPr>
          <p:cNvPr id="17" name="TextBox 16">
            <a:extLst>
              <a:ext uri="{FF2B5EF4-FFF2-40B4-BE49-F238E27FC236}">
                <a16:creationId xmlns:a16="http://schemas.microsoft.com/office/drawing/2014/main" id="{7F9B3666-BAE2-564E-87F7-B6108E622834}"/>
              </a:ext>
            </a:extLst>
          </p:cNvPr>
          <p:cNvSpPr txBox="1"/>
          <p:nvPr/>
        </p:nvSpPr>
        <p:spPr>
          <a:xfrm>
            <a:off x="5245127" y="5934203"/>
            <a:ext cx="1701747" cy="646331"/>
          </a:xfrm>
          <a:prstGeom prst="rect">
            <a:avLst/>
          </a:prstGeom>
          <a:noFill/>
        </p:spPr>
        <p:txBody>
          <a:bodyPr wrap="square">
            <a:spAutoFit/>
          </a:bodyPr>
          <a:lstStyle/>
          <a:p>
            <a:pPr algn="ctr"/>
            <a:r>
              <a:rPr lang="en-US" sz="1800" b="1" dirty="0">
                <a:solidFill>
                  <a:schemeClr val="bg1"/>
                </a:solidFill>
                <a:latin typeface="+mn-lt"/>
              </a:rPr>
              <a:t>Finding</a:t>
            </a:r>
          </a:p>
          <a:p>
            <a:pPr algn="ctr"/>
            <a:r>
              <a:rPr lang="en-US" b="1" dirty="0">
                <a:solidFill>
                  <a:schemeClr val="bg1"/>
                </a:solidFill>
              </a:rPr>
              <a:t>Important</a:t>
            </a:r>
            <a:r>
              <a:rPr lang="en-US" sz="1800" b="1" dirty="0">
                <a:solidFill>
                  <a:schemeClr val="bg1"/>
                </a:solidFill>
                <a:latin typeface="+mn-lt"/>
              </a:rPr>
              <a:t> Data</a:t>
            </a:r>
          </a:p>
        </p:txBody>
      </p:sp>
      <p:sp>
        <p:nvSpPr>
          <p:cNvPr id="18" name="TextBox 17">
            <a:extLst>
              <a:ext uri="{FF2B5EF4-FFF2-40B4-BE49-F238E27FC236}">
                <a16:creationId xmlns:a16="http://schemas.microsoft.com/office/drawing/2014/main" id="{3234F00B-7D75-CD4B-96C3-161422861EA0}"/>
              </a:ext>
            </a:extLst>
          </p:cNvPr>
          <p:cNvSpPr txBox="1"/>
          <p:nvPr/>
        </p:nvSpPr>
        <p:spPr>
          <a:xfrm>
            <a:off x="9155722" y="5934203"/>
            <a:ext cx="1348155" cy="646331"/>
          </a:xfrm>
          <a:prstGeom prst="rect">
            <a:avLst/>
          </a:prstGeom>
          <a:noFill/>
        </p:spPr>
        <p:txBody>
          <a:bodyPr wrap="square">
            <a:spAutoFit/>
          </a:bodyPr>
          <a:lstStyle/>
          <a:p>
            <a:pPr algn="ctr"/>
            <a:r>
              <a:rPr lang="en-US" sz="1800" b="1" dirty="0">
                <a:solidFill>
                  <a:schemeClr val="bg1"/>
                </a:solidFill>
                <a:latin typeface="+mn-lt"/>
              </a:rPr>
              <a:t>Extracting </a:t>
            </a:r>
          </a:p>
          <a:p>
            <a:pPr algn="ctr"/>
            <a:r>
              <a:rPr lang="en-US" b="1" dirty="0">
                <a:solidFill>
                  <a:schemeClr val="bg1"/>
                </a:solidFill>
              </a:rPr>
              <a:t>Data Points</a:t>
            </a:r>
            <a:endParaRPr lang="en-US" dirty="0"/>
          </a:p>
        </p:txBody>
      </p:sp>
      <p:pic>
        <p:nvPicPr>
          <p:cNvPr id="13" name="Picture 12">
            <a:extLst>
              <a:ext uri="{FF2B5EF4-FFF2-40B4-BE49-F238E27FC236}">
                <a16:creationId xmlns:a16="http://schemas.microsoft.com/office/drawing/2014/main" id="{21391B41-4C80-BB40-9AC0-3B0B16F4BEC1}"/>
              </a:ext>
            </a:extLst>
          </p:cNvPr>
          <p:cNvPicPr>
            <a:picLocks noChangeAspect="1"/>
          </p:cNvPicPr>
          <p:nvPr/>
        </p:nvPicPr>
        <p:blipFill>
          <a:blip r:embed="rId6"/>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2329938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descr="Data Points Digital background">
            <a:extLst>
              <a:ext uri="{FF2B5EF4-FFF2-40B4-BE49-F238E27FC236}">
                <a16:creationId xmlns:a16="http://schemas.microsoft.com/office/drawing/2014/main" id="{2C287688-D624-E04A-AF56-A6001CADA6A8}"/>
              </a:ext>
            </a:extLst>
          </p:cNvPr>
          <p:cNvPicPr>
            <a:picLocks noChangeAspect="1"/>
          </p:cNvPicPr>
          <p:nvPr/>
        </p:nvPicPr>
        <p:blipFill>
          <a:blip r:embed="rId2">
            <a:alphaModFix amt="4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3">
            <a:extLst>
              <a:ext uri="{FF2B5EF4-FFF2-40B4-BE49-F238E27FC236}">
                <a16:creationId xmlns:a16="http://schemas.microsoft.com/office/drawing/2014/main" id="{BF9DCBAF-8B5A-C648-86EB-82F4EBD5D916}"/>
              </a:ext>
            </a:extLst>
          </p:cNvPr>
          <p:cNvSpPr txBox="1">
            <a:spLocks/>
          </p:cNvSpPr>
          <p:nvPr/>
        </p:nvSpPr>
        <p:spPr>
          <a:xfrm>
            <a:off x="393628" y="1255450"/>
            <a:ext cx="11404744" cy="1298368"/>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latin typeface="Arial Rounded MT Bold" panose="020F0704030504030204" pitchFamily="34" charset="77"/>
              </a:rPr>
              <a:t>Leading Exchanges Overview</a:t>
            </a:r>
          </a:p>
        </p:txBody>
      </p:sp>
      <p:grpSp>
        <p:nvGrpSpPr>
          <p:cNvPr id="3" name="Group 2">
            <a:extLst>
              <a:ext uri="{FF2B5EF4-FFF2-40B4-BE49-F238E27FC236}">
                <a16:creationId xmlns:a16="http://schemas.microsoft.com/office/drawing/2014/main" id="{26A99374-6923-EF40-AEA9-1468AF3C11C1}"/>
              </a:ext>
            </a:extLst>
          </p:cNvPr>
          <p:cNvGrpSpPr/>
          <p:nvPr/>
        </p:nvGrpSpPr>
        <p:grpSpPr>
          <a:xfrm>
            <a:off x="1543601" y="3039186"/>
            <a:ext cx="9104797" cy="2960914"/>
            <a:chOff x="1469042" y="2764971"/>
            <a:chExt cx="9104797" cy="2960914"/>
          </a:xfrm>
        </p:grpSpPr>
        <p:pic>
          <p:nvPicPr>
            <p:cNvPr id="4" name="Picture 3">
              <a:extLst>
                <a:ext uri="{FF2B5EF4-FFF2-40B4-BE49-F238E27FC236}">
                  <a16:creationId xmlns:a16="http://schemas.microsoft.com/office/drawing/2014/main" id="{E2D2C637-809C-4648-B6F8-D6EA08B6BCBA}"/>
                </a:ext>
              </a:extLst>
            </p:cNvPr>
            <p:cNvPicPr>
              <a:picLocks noChangeAspect="1"/>
            </p:cNvPicPr>
            <p:nvPr/>
          </p:nvPicPr>
          <p:blipFill>
            <a:blip r:embed="rId3"/>
            <a:stretch>
              <a:fillRect/>
            </a:stretch>
          </p:blipFill>
          <p:spPr>
            <a:xfrm>
              <a:off x="4539343" y="2764971"/>
              <a:ext cx="2960914" cy="2960914"/>
            </a:xfrm>
            <a:prstGeom prst="rect">
              <a:avLst/>
            </a:prstGeom>
          </p:spPr>
        </p:pic>
        <p:pic>
          <p:nvPicPr>
            <p:cNvPr id="6" name="Picture 5">
              <a:extLst>
                <a:ext uri="{FF2B5EF4-FFF2-40B4-BE49-F238E27FC236}">
                  <a16:creationId xmlns:a16="http://schemas.microsoft.com/office/drawing/2014/main" id="{ED7E3C75-2342-724A-AB71-23C96970B679}"/>
                </a:ext>
              </a:extLst>
            </p:cNvPr>
            <p:cNvPicPr>
              <a:picLocks noChangeAspect="1"/>
            </p:cNvPicPr>
            <p:nvPr/>
          </p:nvPicPr>
          <p:blipFill>
            <a:blip r:embed="rId4"/>
            <a:stretch>
              <a:fillRect/>
            </a:stretch>
          </p:blipFill>
          <p:spPr>
            <a:xfrm>
              <a:off x="1469042" y="2888306"/>
              <a:ext cx="2714244" cy="2714244"/>
            </a:xfrm>
            <a:prstGeom prst="rect">
              <a:avLst/>
            </a:prstGeom>
          </p:spPr>
        </p:pic>
        <p:pic>
          <p:nvPicPr>
            <p:cNvPr id="8" name="Picture 7">
              <a:extLst>
                <a:ext uri="{FF2B5EF4-FFF2-40B4-BE49-F238E27FC236}">
                  <a16:creationId xmlns:a16="http://schemas.microsoft.com/office/drawing/2014/main" id="{FFFF41B1-E6F5-0E49-A088-EA240AF2A6B2}"/>
                </a:ext>
              </a:extLst>
            </p:cNvPr>
            <p:cNvPicPr>
              <a:picLocks noChangeAspect="1"/>
            </p:cNvPicPr>
            <p:nvPr/>
          </p:nvPicPr>
          <p:blipFill>
            <a:blip r:embed="rId5"/>
            <a:stretch>
              <a:fillRect/>
            </a:stretch>
          </p:blipFill>
          <p:spPr>
            <a:xfrm>
              <a:off x="8147057" y="3032037"/>
              <a:ext cx="2426782" cy="2426782"/>
            </a:xfrm>
            <a:prstGeom prst="rect">
              <a:avLst/>
            </a:prstGeom>
          </p:spPr>
        </p:pic>
      </p:grpSp>
      <p:pic>
        <p:nvPicPr>
          <p:cNvPr id="12" name="Picture 11">
            <a:extLst>
              <a:ext uri="{FF2B5EF4-FFF2-40B4-BE49-F238E27FC236}">
                <a16:creationId xmlns:a16="http://schemas.microsoft.com/office/drawing/2014/main" id="{C0F4E12E-F503-3448-9159-57E0073A03DF}"/>
              </a:ext>
            </a:extLst>
          </p:cNvPr>
          <p:cNvPicPr>
            <a:picLocks noChangeAspect="1"/>
          </p:cNvPicPr>
          <p:nvPr/>
        </p:nvPicPr>
        <p:blipFill>
          <a:blip r:embed="rId6"/>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2690115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90E0"/>
            </a:gs>
            <a:gs pos="100000">
              <a:srgbClr val="0090E0"/>
            </a:gs>
            <a:gs pos="100000">
              <a:srgbClr val="0090E0"/>
            </a:gs>
          </a:gsLst>
          <a:lin ang="540000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48820-0171-1D46-B534-72917573E9D4}"/>
              </a:ext>
            </a:extLst>
          </p:cNvPr>
          <p:cNvSpPr txBox="1"/>
          <p:nvPr/>
        </p:nvSpPr>
        <p:spPr>
          <a:xfrm>
            <a:off x="506361" y="2568521"/>
            <a:ext cx="11179278" cy="3477875"/>
          </a:xfrm>
          <a:prstGeom prst="rect">
            <a:avLst/>
          </a:prstGeom>
          <a:noFill/>
        </p:spPr>
        <p:txBody>
          <a:bodyPr wrap="square">
            <a:spAutoFit/>
          </a:bodyPr>
          <a:lstStyle/>
          <a:p>
            <a:r>
              <a:rPr lang="en-US" sz="2000" dirty="0">
                <a:solidFill>
                  <a:schemeClr val="bg1"/>
                </a:solidFill>
              </a:rPr>
              <a:t>Binance TR is a version of the Binance centralized cryptocurrency exchange (CEX) for customers from Turkey. It offers spot market trading, deposits and withdrawals, and direct crypto purchases. The Binance TR cryptocurrency exchange is KYC-compliant. It’s available on desktop and mobile devices.</a:t>
            </a:r>
          </a:p>
          <a:p>
            <a:endParaRPr lang="en-US" sz="2000" dirty="0">
              <a:solidFill>
                <a:schemeClr val="bg1"/>
              </a:solidFill>
            </a:endParaRPr>
          </a:p>
          <a:p>
            <a:r>
              <a:rPr lang="en-US" sz="2000" dirty="0">
                <a:solidFill>
                  <a:schemeClr val="bg1"/>
                </a:solidFill>
              </a:rPr>
              <a:t>The Turkish lira is the only fiat currency supported on the platform. All Binance TR crypto prices are listed in TRY. </a:t>
            </a:r>
          </a:p>
          <a:p>
            <a:endParaRPr lang="en-US" sz="2000" dirty="0">
              <a:solidFill>
                <a:schemeClr val="bg1"/>
              </a:solidFill>
            </a:endParaRPr>
          </a:p>
          <a:p>
            <a:r>
              <a:rPr lang="en-US" sz="2000" dirty="0">
                <a:solidFill>
                  <a:schemeClr val="bg1"/>
                </a:solidFill>
              </a:rPr>
              <a:t>The Binance TR spot trading supports three key markets:</a:t>
            </a:r>
          </a:p>
          <a:p>
            <a:pPr marL="742950" lvl="1" indent="-285750">
              <a:buFont typeface="Arial" panose="020B0604020202020204" pitchFamily="34" charset="0"/>
              <a:buChar char="•"/>
            </a:pPr>
            <a:r>
              <a:rPr lang="en-US" sz="2000" dirty="0">
                <a:solidFill>
                  <a:schemeClr val="bg1"/>
                </a:solidFill>
              </a:rPr>
              <a:t>Crypto-Turkish lira (TRY)</a:t>
            </a:r>
          </a:p>
          <a:p>
            <a:pPr marL="742950" lvl="1" indent="-285750">
              <a:buFont typeface="Arial" panose="020B0604020202020204" pitchFamily="34" charset="0"/>
              <a:buChar char="•"/>
            </a:pPr>
            <a:r>
              <a:rPr lang="en-US" sz="2000" dirty="0">
                <a:solidFill>
                  <a:schemeClr val="bg1"/>
                </a:solidFill>
              </a:rPr>
              <a:t>Crypto-Tether (USDT)</a:t>
            </a:r>
          </a:p>
          <a:p>
            <a:pPr marL="742950" lvl="1" indent="-285750">
              <a:buFont typeface="Arial" panose="020B0604020202020204" pitchFamily="34" charset="0"/>
              <a:buChar char="•"/>
            </a:pPr>
            <a:r>
              <a:rPr lang="en-US" sz="2000" dirty="0">
                <a:solidFill>
                  <a:schemeClr val="bg1"/>
                </a:solidFill>
              </a:rPr>
              <a:t>Crypto-USD Coin (USDC)</a:t>
            </a:r>
          </a:p>
        </p:txBody>
      </p:sp>
      <p:pic>
        <p:nvPicPr>
          <p:cNvPr id="4" name="Picture 3">
            <a:extLst>
              <a:ext uri="{FF2B5EF4-FFF2-40B4-BE49-F238E27FC236}">
                <a16:creationId xmlns:a16="http://schemas.microsoft.com/office/drawing/2014/main" id="{CCDDD950-D3BF-5F4B-B8BF-F31A94B395E2}"/>
              </a:ext>
            </a:extLst>
          </p:cNvPr>
          <p:cNvPicPr>
            <a:picLocks noChangeAspect="1"/>
          </p:cNvPicPr>
          <p:nvPr/>
        </p:nvPicPr>
        <p:blipFill>
          <a:blip r:embed="rId2"/>
          <a:stretch>
            <a:fillRect/>
          </a:stretch>
        </p:blipFill>
        <p:spPr>
          <a:xfrm>
            <a:off x="2111828" y="544287"/>
            <a:ext cx="7620000" cy="1524000"/>
          </a:xfrm>
          <a:prstGeom prst="rect">
            <a:avLst/>
          </a:prstGeom>
        </p:spPr>
      </p:pic>
      <p:pic>
        <p:nvPicPr>
          <p:cNvPr id="6" name="Picture 5">
            <a:extLst>
              <a:ext uri="{FF2B5EF4-FFF2-40B4-BE49-F238E27FC236}">
                <a16:creationId xmlns:a16="http://schemas.microsoft.com/office/drawing/2014/main" id="{34EA550A-285F-7A42-AFD6-7C38E3E84842}"/>
              </a:ext>
            </a:extLst>
          </p:cNvPr>
          <p:cNvPicPr>
            <a:picLocks noChangeAspect="1"/>
          </p:cNvPicPr>
          <p:nvPr/>
        </p:nvPicPr>
        <p:blipFill>
          <a:blip r:embed="rId3"/>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351463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90E0"/>
            </a:gs>
            <a:gs pos="100000">
              <a:srgbClr val="0090E0"/>
            </a:gs>
            <a:gs pos="100000">
              <a:srgbClr val="0090E0"/>
            </a:gs>
          </a:gsLst>
          <a:lin ang="540000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48820-0171-1D46-B534-72917573E9D4}"/>
              </a:ext>
            </a:extLst>
          </p:cNvPr>
          <p:cNvSpPr txBox="1"/>
          <p:nvPr/>
        </p:nvSpPr>
        <p:spPr>
          <a:xfrm>
            <a:off x="506361" y="2818892"/>
            <a:ext cx="11179278" cy="3170099"/>
          </a:xfrm>
          <a:prstGeom prst="rect">
            <a:avLst/>
          </a:prstGeom>
          <a:noFill/>
        </p:spPr>
        <p:txBody>
          <a:bodyPr wrap="square">
            <a:spAutoFit/>
          </a:bodyPr>
          <a:lstStyle/>
          <a:p>
            <a:r>
              <a:rPr lang="en-US" sz="2000" dirty="0">
                <a:solidFill>
                  <a:schemeClr val="bg1"/>
                </a:solidFill>
              </a:rPr>
              <a:t>BtcTurk Pro is a centralized exchange that has been operating since 2013 and has its headquarters in Istanbul, Turkey. It claims that it is the first exchange of its type in Turkey as well as the fourth Bitcoin and altcoin trading platform in the whole globe. BtcTurk Pro crypto exchange claims that it has more than 4 million registered customers and is integrated with seven Turkish banks, which enables it to process deposits and withdrawals in Turkish Lira. This service is offered round the clock, seven days a week.</a:t>
            </a:r>
          </a:p>
          <a:p>
            <a:endParaRPr lang="en-US" sz="2000" dirty="0">
              <a:solidFill>
                <a:schemeClr val="bg1"/>
              </a:solidFill>
            </a:endParaRPr>
          </a:p>
          <a:p>
            <a:r>
              <a:rPr lang="en-US" sz="2000" dirty="0">
                <a:solidFill>
                  <a:schemeClr val="bg1"/>
                </a:solidFill>
              </a:rPr>
              <a:t>BtcTurk Pro cryptocurrency exchange facilitates both crypto-crypto and crypto-fiat trading with fiat currency being Lira (TRY) only. BtcTurk crypto exchange does not charge a commission for the process of depositing funds. However, there are commissions associated with the withdrawal of certain assets.</a:t>
            </a:r>
          </a:p>
          <a:p>
            <a:endParaRPr lang="en-US" sz="2000" dirty="0">
              <a:solidFill>
                <a:schemeClr val="bg1"/>
              </a:solidFill>
            </a:endParaRPr>
          </a:p>
        </p:txBody>
      </p:sp>
      <p:pic>
        <p:nvPicPr>
          <p:cNvPr id="7" name="Picture 6">
            <a:extLst>
              <a:ext uri="{FF2B5EF4-FFF2-40B4-BE49-F238E27FC236}">
                <a16:creationId xmlns:a16="http://schemas.microsoft.com/office/drawing/2014/main" id="{808828D8-6280-BC41-AE78-7AC0B7056565}"/>
              </a:ext>
            </a:extLst>
          </p:cNvPr>
          <p:cNvPicPr>
            <a:picLocks noChangeAspect="1"/>
          </p:cNvPicPr>
          <p:nvPr/>
        </p:nvPicPr>
        <p:blipFill>
          <a:blip r:embed="rId2"/>
          <a:stretch>
            <a:fillRect/>
          </a:stretch>
        </p:blipFill>
        <p:spPr>
          <a:xfrm>
            <a:off x="2928257" y="632923"/>
            <a:ext cx="6335486" cy="1598141"/>
          </a:xfrm>
          <a:prstGeom prst="rect">
            <a:avLst/>
          </a:prstGeom>
        </p:spPr>
      </p:pic>
      <p:pic>
        <p:nvPicPr>
          <p:cNvPr id="5" name="Picture 4">
            <a:extLst>
              <a:ext uri="{FF2B5EF4-FFF2-40B4-BE49-F238E27FC236}">
                <a16:creationId xmlns:a16="http://schemas.microsoft.com/office/drawing/2014/main" id="{80C5602E-95FD-4341-9C49-9A812C8A2303}"/>
              </a:ext>
            </a:extLst>
          </p:cNvPr>
          <p:cNvPicPr>
            <a:picLocks noChangeAspect="1"/>
          </p:cNvPicPr>
          <p:nvPr/>
        </p:nvPicPr>
        <p:blipFill>
          <a:blip r:embed="rId3"/>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1769077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3F5B"/>
            </a:gs>
            <a:gs pos="100000">
              <a:srgbClr val="0090E0"/>
            </a:gs>
            <a:gs pos="100000">
              <a:srgbClr val="0090E0"/>
            </a:gs>
            <a:gs pos="100000">
              <a:srgbClr val="0090E0"/>
            </a:gs>
          </a:gsLst>
          <a:lin ang="540000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48820-0171-1D46-B534-72917573E9D4}"/>
              </a:ext>
            </a:extLst>
          </p:cNvPr>
          <p:cNvSpPr txBox="1"/>
          <p:nvPr/>
        </p:nvSpPr>
        <p:spPr>
          <a:xfrm>
            <a:off x="506361" y="2720921"/>
            <a:ext cx="11179278" cy="2862322"/>
          </a:xfrm>
          <a:prstGeom prst="rect">
            <a:avLst/>
          </a:prstGeom>
          <a:noFill/>
        </p:spPr>
        <p:txBody>
          <a:bodyPr wrap="square">
            <a:spAutoFit/>
          </a:bodyPr>
          <a:lstStyle/>
          <a:p>
            <a:r>
              <a:rPr lang="en-US" sz="2000" dirty="0">
                <a:solidFill>
                  <a:schemeClr val="bg1"/>
                </a:solidFill>
              </a:rPr>
              <a:t>Paribu cryptocurrency exchange is a centralized cryptocurrency exchange (CEX) based in Istanbul, Turkey. It offers 24 hours a day 7 days a week services of fast buying, selling, depositing, and withdrawing, as well as infrastructure suitable for high-volume transactions. </a:t>
            </a:r>
          </a:p>
          <a:p>
            <a:endParaRPr lang="en-US" sz="2000" dirty="0">
              <a:solidFill>
                <a:schemeClr val="bg1"/>
              </a:solidFill>
            </a:endParaRPr>
          </a:p>
          <a:p>
            <a:r>
              <a:rPr lang="en-US" sz="2000" dirty="0">
                <a:solidFill>
                  <a:schemeClr val="bg1"/>
                </a:solidFill>
              </a:rPr>
              <a:t>Because Paribu crypto exchange is a CEX, a potential user needs to perform a KYC identification positively. Name, surname, and identity number are required. Personal information needs to be provided completely and correctly, and all information should be written precisely as on the identity document. The user’s personal information is kept encrypted and will never be shared with third parties, and it cannot be used for any purpose other than to approve your account.</a:t>
            </a:r>
          </a:p>
        </p:txBody>
      </p:sp>
      <p:pic>
        <p:nvPicPr>
          <p:cNvPr id="4" name="Picture 3">
            <a:extLst>
              <a:ext uri="{FF2B5EF4-FFF2-40B4-BE49-F238E27FC236}">
                <a16:creationId xmlns:a16="http://schemas.microsoft.com/office/drawing/2014/main" id="{CE50F3AC-091B-0448-BB5A-3A416A18876B}"/>
              </a:ext>
            </a:extLst>
          </p:cNvPr>
          <p:cNvPicPr>
            <a:picLocks noChangeAspect="1"/>
          </p:cNvPicPr>
          <p:nvPr/>
        </p:nvPicPr>
        <p:blipFill>
          <a:blip r:embed="rId2"/>
          <a:stretch>
            <a:fillRect/>
          </a:stretch>
        </p:blipFill>
        <p:spPr>
          <a:xfrm>
            <a:off x="2539049" y="501788"/>
            <a:ext cx="7113902" cy="1511563"/>
          </a:xfrm>
          <a:prstGeom prst="rect">
            <a:avLst/>
          </a:prstGeom>
        </p:spPr>
      </p:pic>
      <p:pic>
        <p:nvPicPr>
          <p:cNvPr id="6" name="Picture 5">
            <a:extLst>
              <a:ext uri="{FF2B5EF4-FFF2-40B4-BE49-F238E27FC236}">
                <a16:creationId xmlns:a16="http://schemas.microsoft.com/office/drawing/2014/main" id="{EAB03807-1CDC-9A48-8C3F-77139378C38B}"/>
              </a:ext>
            </a:extLst>
          </p:cNvPr>
          <p:cNvPicPr>
            <a:picLocks noChangeAspect="1"/>
          </p:cNvPicPr>
          <p:nvPr/>
        </p:nvPicPr>
        <p:blipFill>
          <a:blip r:embed="rId3"/>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1286347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2637295" y="3008006"/>
            <a:ext cx="6917410" cy="841988"/>
          </a:xfrm>
        </p:spPr>
        <p:txBody>
          <a:bodyPr/>
          <a:lstStyle/>
          <a:p>
            <a:r>
              <a:rPr lang="en-US" sz="6600" dirty="0">
                <a:solidFill>
                  <a:schemeClr val="bg1"/>
                </a:solidFill>
                <a:latin typeface="Arial Rounded MT Bold" panose="020F0704030504030204" pitchFamily="34" charset="77"/>
              </a:rPr>
              <a:t>Statistics</a:t>
            </a:r>
          </a:p>
        </p:txBody>
      </p:sp>
      <p:pic>
        <p:nvPicPr>
          <p:cNvPr id="8" name="Picture 7">
            <a:extLst>
              <a:ext uri="{FF2B5EF4-FFF2-40B4-BE49-F238E27FC236}">
                <a16:creationId xmlns:a16="http://schemas.microsoft.com/office/drawing/2014/main" id="{C2A2DA6C-DA07-7542-B761-BA8FD141874E}"/>
              </a:ext>
            </a:extLst>
          </p:cNvPr>
          <p:cNvPicPr>
            <a:picLocks noChangeAspect="1"/>
          </p:cNvPicPr>
          <p:nvPr/>
        </p:nvPicPr>
        <p:blipFill>
          <a:blip r:embed="rId4"/>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91067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BA96E36-C7A0-BF4F-B6BE-10BB190FAB11}"/>
              </a:ext>
            </a:extLst>
          </p:cNvPr>
          <p:cNvSpPr txBox="1"/>
          <p:nvPr/>
        </p:nvSpPr>
        <p:spPr>
          <a:xfrm>
            <a:off x="12366171" y="5595258"/>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C48453B1-4957-8A47-8E9A-6950A7C988FC}"/>
              </a:ext>
            </a:extLst>
          </p:cNvPr>
          <p:cNvPicPr>
            <a:picLocks noChangeAspect="1"/>
          </p:cNvPicPr>
          <p:nvPr/>
        </p:nvPicPr>
        <p:blipFill>
          <a:blip r:embed="rId3"/>
          <a:stretch>
            <a:fillRect/>
          </a:stretch>
        </p:blipFill>
        <p:spPr>
          <a:xfrm>
            <a:off x="0" y="0"/>
            <a:ext cx="12192000" cy="6847840"/>
          </a:xfrm>
          <a:prstGeom prst="rect">
            <a:avLst/>
          </a:prstGeom>
        </p:spPr>
      </p:pic>
      <p:pic>
        <p:nvPicPr>
          <p:cNvPr id="7" name="Picture 6">
            <a:extLst>
              <a:ext uri="{FF2B5EF4-FFF2-40B4-BE49-F238E27FC236}">
                <a16:creationId xmlns:a16="http://schemas.microsoft.com/office/drawing/2014/main" id="{F2BD18A0-E9FB-364D-BF87-0F0D5C86BE28}"/>
              </a:ext>
            </a:extLst>
          </p:cNvPr>
          <p:cNvPicPr>
            <a:picLocks noChangeAspect="1"/>
          </p:cNvPicPr>
          <p:nvPr/>
        </p:nvPicPr>
        <p:blipFill>
          <a:blip r:embed="rId4"/>
          <a:stretch>
            <a:fillRect/>
          </a:stretch>
        </p:blipFill>
        <p:spPr>
          <a:xfrm>
            <a:off x="10727670" y="-116165"/>
            <a:ext cx="1540231" cy="1540231"/>
          </a:xfrm>
          <a:prstGeom prst="rect">
            <a:avLst/>
          </a:prstGeom>
        </p:spPr>
      </p:pic>
    </p:spTree>
    <p:extLst>
      <p:ext uri="{BB962C8B-B14F-4D97-AF65-F5344CB8AC3E}">
        <p14:creationId xmlns:p14="http://schemas.microsoft.com/office/powerpoint/2010/main" val="27535702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2235</TotalTime>
  <Words>641</Words>
  <Application>Microsoft Macintosh PowerPoint</Application>
  <PresentationFormat>Widescreen</PresentationFormat>
  <Paragraphs>89</Paragraphs>
  <Slides>24</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Rounded MT Bold</vt:lpstr>
      <vt:lpstr>Calibri</vt:lpstr>
      <vt:lpstr>Calibri (MS) Bold</vt:lpstr>
      <vt:lpstr>Calibri Light</vt:lpstr>
      <vt:lpstr>Office Theme</vt:lpstr>
      <vt:lpstr>PowerPoint Presentation</vt:lpstr>
      <vt:lpstr>Objectives</vt:lpstr>
      <vt:lpstr>Our Data Source</vt:lpstr>
      <vt:lpstr>PowerPoint Presentation</vt:lpstr>
      <vt:lpstr>PowerPoint Presentation</vt:lpstr>
      <vt:lpstr>PowerPoint Presentation</vt:lpstr>
      <vt:lpstr>PowerPoint Presentation</vt:lpstr>
      <vt:lpstr>Statistics</vt:lpstr>
      <vt:lpstr>PowerPoint Presentation</vt:lpstr>
      <vt:lpstr>PowerPoint Presentation</vt:lpstr>
      <vt:lpstr>PowerPoint Presentation</vt:lpstr>
      <vt:lpstr>PowerPoint Presentation</vt:lpstr>
      <vt:lpstr>Markets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Website Matrices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PEYMAN KHODABANDEHLOUEI</dc:creator>
  <cp:lastModifiedBy>PEYMAN KHODABANDEHLOUEI</cp:lastModifiedBy>
  <cp:revision>6</cp:revision>
  <dcterms:created xsi:type="dcterms:W3CDTF">2024-03-13T10:05:16Z</dcterms:created>
  <dcterms:modified xsi:type="dcterms:W3CDTF">2024-07-12T14:27:18Z</dcterms:modified>
</cp:coreProperties>
</file>